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40" r:id="rId51"/>
    <p:sldId id="341" r:id="rId52"/>
    <p:sldId id="342" r:id="rId53"/>
    <p:sldId id="349" r:id="rId54"/>
    <p:sldId id="343" r:id="rId55"/>
    <p:sldId id="344" r:id="rId56"/>
    <p:sldId id="345" r:id="rId57"/>
    <p:sldId id="347" r:id="rId58"/>
    <p:sldId id="348"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51" autoAdjust="0"/>
    <p:restoredTop sz="82490"/>
  </p:normalViewPr>
  <p:slideViewPr>
    <p:cSldViewPr snapToGrid="0" snapToObjects="1">
      <p:cViewPr>
        <p:scale>
          <a:sx n="84" d="100"/>
          <a:sy n="84" d="100"/>
        </p:scale>
        <p:origin x="-10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0779F-2152-C84C-A2C2-FD36C5CC5AAE}" type="datetimeFigureOut">
              <a:rPr lang="en-US" smtClean="0"/>
              <a:t>10/22/2018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8579C-EAC7-0B4D-AE5F-5E3A5B26F7DD}" type="slidenum">
              <a:rPr lang="en-US" smtClean="0"/>
              <a:t>‹#›</a:t>
            </a:fld>
            <a:endParaRPr lang="en-US"/>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10</a:t>
            </a:fld>
            <a:endParaRPr lang="en-US"/>
          </a:p>
        </p:txBody>
      </p:sp>
    </p:spTree>
    <p:extLst>
      <p:ext uri="{BB962C8B-B14F-4D97-AF65-F5344CB8AC3E}">
        <p14:creationId xmlns:p14="http://schemas.microsoft.com/office/powerpoint/2010/main" val="1440074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Diane</a:t>
            </a:r>
          </a:p>
          <a:p>
            <a:endParaRPr lang="en-US" dirty="0"/>
          </a:p>
        </p:txBody>
      </p:sp>
      <p:sp>
        <p:nvSpPr>
          <p:cNvPr id="4" name="Slide Number Placeholder 3"/>
          <p:cNvSpPr>
            <a:spLocks noGrp="1"/>
          </p:cNvSpPr>
          <p:nvPr>
            <p:ph type="sldNum" sz="quarter" idx="5"/>
          </p:nvPr>
        </p:nvSpPr>
        <p:spPr/>
        <p:txBody>
          <a:bodyPr/>
          <a:lstStyle/>
          <a:p>
            <a:fld id="{C368579C-EAC7-0B4D-AE5F-5E3A5B26F7DD}" type="slidenum">
              <a:rPr lang="en-US" smtClean="0"/>
              <a:t>43</a:t>
            </a:fld>
            <a:endParaRPr lang="en-US"/>
          </a:p>
        </p:txBody>
      </p:sp>
    </p:spTree>
    <p:extLst>
      <p:ext uri="{BB962C8B-B14F-4D97-AF65-F5344CB8AC3E}">
        <p14:creationId xmlns:p14="http://schemas.microsoft.com/office/powerpoint/2010/main" val="4110616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Diane</a:t>
            </a:r>
          </a:p>
          <a:p>
            <a:endParaRPr lang="en-US" dirty="0"/>
          </a:p>
        </p:txBody>
      </p:sp>
      <p:sp>
        <p:nvSpPr>
          <p:cNvPr id="4" name="Slide Number Placeholder 3"/>
          <p:cNvSpPr>
            <a:spLocks noGrp="1"/>
          </p:cNvSpPr>
          <p:nvPr>
            <p:ph type="sldNum" sz="quarter" idx="5"/>
          </p:nvPr>
        </p:nvSpPr>
        <p:spPr/>
        <p:txBody>
          <a:bodyPr/>
          <a:lstStyle/>
          <a:p>
            <a:fld id="{C368579C-EAC7-0B4D-AE5F-5E3A5B26F7DD}" type="slidenum">
              <a:rPr lang="en-US" smtClean="0"/>
              <a:t>54</a:t>
            </a:fld>
            <a:endParaRPr lang="en-US"/>
          </a:p>
        </p:txBody>
      </p:sp>
    </p:spTree>
    <p:extLst>
      <p:ext uri="{BB962C8B-B14F-4D97-AF65-F5344CB8AC3E}">
        <p14:creationId xmlns:p14="http://schemas.microsoft.com/office/powerpoint/2010/main" val="3087808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Diane</a:t>
            </a:r>
          </a:p>
          <a:p>
            <a:endParaRPr lang="en-US" dirty="0"/>
          </a:p>
        </p:txBody>
      </p:sp>
      <p:sp>
        <p:nvSpPr>
          <p:cNvPr id="4" name="Slide Number Placeholder 3"/>
          <p:cNvSpPr>
            <a:spLocks noGrp="1"/>
          </p:cNvSpPr>
          <p:nvPr>
            <p:ph type="sldNum" sz="quarter" idx="5"/>
          </p:nvPr>
        </p:nvSpPr>
        <p:spPr/>
        <p:txBody>
          <a:bodyPr/>
          <a:lstStyle/>
          <a:p>
            <a:fld id="{C368579C-EAC7-0B4D-AE5F-5E3A5B26F7DD}" type="slidenum">
              <a:rPr lang="en-US" smtClean="0"/>
              <a:t>20</a:t>
            </a:fld>
            <a:endParaRPr lang="en-US"/>
          </a:p>
        </p:txBody>
      </p:sp>
    </p:spTree>
    <p:extLst>
      <p:ext uri="{BB962C8B-B14F-4D97-AF65-F5344CB8AC3E}">
        <p14:creationId xmlns:p14="http://schemas.microsoft.com/office/powerpoint/2010/main" val="1542314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Diane</a:t>
            </a:r>
          </a:p>
          <a:p>
            <a:endParaRPr lang="en-US" dirty="0"/>
          </a:p>
        </p:txBody>
      </p:sp>
      <p:sp>
        <p:nvSpPr>
          <p:cNvPr id="4" name="Slide Number Placeholder 3"/>
          <p:cNvSpPr>
            <a:spLocks noGrp="1"/>
          </p:cNvSpPr>
          <p:nvPr>
            <p:ph type="sldNum" sz="quarter" idx="5"/>
          </p:nvPr>
        </p:nvSpPr>
        <p:spPr/>
        <p:txBody>
          <a:bodyPr/>
          <a:lstStyle/>
          <a:p>
            <a:fld id="{C368579C-EAC7-0B4D-AE5F-5E3A5B26F7DD}" type="slidenum">
              <a:rPr lang="en-US" smtClean="0"/>
              <a:t>21</a:t>
            </a:fld>
            <a:endParaRPr lang="en-US"/>
          </a:p>
        </p:txBody>
      </p:sp>
    </p:spTree>
    <p:extLst>
      <p:ext uri="{BB962C8B-B14F-4D97-AF65-F5344CB8AC3E}">
        <p14:creationId xmlns:p14="http://schemas.microsoft.com/office/powerpoint/2010/main" val="652573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Diane</a:t>
            </a:r>
          </a:p>
          <a:p>
            <a:endParaRPr lang="en-US" dirty="0"/>
          </a:p>
        </p:txBody>
      </p:sp>
      <p:sp>
        <p:nvSpPr>
          <p:cNvPr id="4" name="Slide Number Placeholder 3"/>
          <p:cNvSpPr>
            <a:spLocks noGrp="1"/>
          </p:cNvSpPr>
          <p:nvPr>
            <p:ph type="sldNum" sz="quarter" idx="5"/>
          </p:nvPr>
        </p:nvSpPr>
        <p:spPr/>
        <p:txBody>
          <a:bodyPr/>
          <a:lstStyle/>
          <a:p>
            <a:fld id="{C368579C-EAC7-0B4D-AE5F-5E3A5B26F7DD}" type="slidenum">
              <a:rPr lang="en-US" smtClean="0"/>
              <a:t>22</a:t>
            </a:fld>
            <a:endParaRPr lang="en-US"/>
          </a:p>
        </p:txBody>
      </p:sp>
    </p:spTree>
    <p:extLst>
      <p:ext uri="{BB962C8B-B14F-4D97-AF65-F5344CB8AC3E}">
        <p14:creationId xmlns:p14="http://schemas.microsoft.com/office/powerpoint/2010/main" val="621191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Diane</a:t>
            </a:r>
          </a:p>
          <a:p>
            <a:endParaRPr lang="en-US" dirty="0"/>
          </a:p>
        </p:txBody>
      </p:sp>
      <p:sp>
        <p:nvSpPr>
          <p:cNvPr id="4" name="Slide Number Placeholder 3"/>
          <p:cNvSpPr>
            <a:spLocks noGrp="1"/>
          </p:cNvSpPr>
          <p:nvPr>
            <p:ph type="sldNum" sz="quarter" idx="5"/>
          </p:nvPr>
        </p:nvSpPr>
        <p:spPr/>
        <p:txBody>
          <a:bodyPr/>
          <a:lstStyle/>
          <a:p>
            <a:fld id="{C368579C-EAC7-0B4D-AE5F-5E3A5B26F7DD}" type="slidenum">
              <a:rPr lang="en-US" smtClean="0"/>
              <a:t>23</a:t>
            </a:fld>
            <a:endParaRPr lang="en-US"/>
          </a:p>
        </p:txBody>
      </p:sp>
    </p:spTree>
    <p:extLst>
      <p:ext uri="{BB962C8B-B14F-4D97-AF65-F5344CB8AC3E}">
        <p14:creationId xmlns:p14="http://schemas.microsoft.com/office/powerpoint/2010/main" val="663837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Diane</a:t>
            </a:r>
          </a:p>
          <a:p>
            <a:endParaRPr lang="en-US" dirty="0"/>
          </a:p>
        </p:txBody>
      </p:sp>
      <p:sp>
        <p:nvSpPr>
          <p:cNvPr id="4" name="Slide Number Placeholder 3"/>
          <p:cNvSpPr>
            <a:spLocks noGrp="1"/>
          </p:cNvSpPr>
          <p:nvPr>
            <p:ph type="sldNum" sz="quarter" idx="5"/>
          </p:nvPr>
        </p:nvSpPr>
        <p:spPr/>
        <p:txBody>
          <a:bodyPr/>
          <a:lstStyle/>
          <a:p>
            <a:fld id="{C368579C-EAC7-0B4D-AE5F-5E3A5B26F7DD}" type="slidenum">
              <a:rPr lang="en-US" smtClean="0"/>
              <a:t>24</a:t>
            </a:fld>
            <a:endParaRPr lang="en-US"/>
          </a:p>
        </p:txBody>
      </p:sp>
    </p:spTree>
    <p:extLst>
      <p:ext uri="{BB962C8B-B14F-4D97-AF65-F5344CB8AC3E}">
        <p14:creationId xmlns:p14="http://schemas.microsoft.com/office/powerpoint/2010/main" val="3818099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Diane</a:t>
            </a:r>
          </a:p>
          <a:p>
            <a:endParaRPr lang="en-US" dirty="0"/>
          </a:p>
        </p:txBody>
      </p:sp>
      <p:sp>
        <p:nvSpPr>
          <p:cNvPr id="4" name="Slide Number Placeholder 3"/>
          <p:cNvSpPr>
            <a:spLocks noGrp="1"/>
          </p:cNvSpPr>
          <p:nvPr>
            <p:ph type="sldNum" sz="quarter" idx="5"/>
          </p:nvPr>
        </p:nvSpPr>
        <p:spPr/>
        <p:txBody>
          <a:bodyPr/>
          <a:lstStyle/>
          <a:p>
            <a:fld id="{C368579C-EAC7-0B4D-AE5F-5E3A5B26F7DD}" type="slidenum">
              <a:rPr lang="en-US" smtClean="0"/>
              <a:t>25</a:t>
            </a:fld>
            <a:endParaRPr lang="en-US"/>
          </a:p>
        </p:txBody>
      </p:sp>
    </p:spTree>
    <p:extLst>
      <p:ext uri="{BB962C8B-B14F-4D97-AF65-F5344CB8AC3E}">
        <p14:creationId xmlns:p14="http://schemas.microsoft.com/office/powerpoint/2010/main" val="3790030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Diane</a:t>
            </a:r>
          </a:p>
          <a:p>
            <a:endParaRPr lang="en-US" dirty="0"/>
          </a:p>
        </p:txBody>
      </p:sp>
      <p:sp>
        <p:nvSpPr>
          <p:cNvPr id="4" name="Slide Number Placeholder 3"/>
          <p:cNvSpPr>
            <a:spLocks noGrp="1"/>
          </p:cNvSpPr>
          <p:nvPr>
            <p:ph type="sldNum" sz="quarter" idx="5"/>
          </p:nvPr>
        </p:nvSpPr>
        <p:spPr/>
        <p:txBody>
          <a:bodyPr/>
          <a:lstStyle/>
          <a:p>
            <a:fld id="{C368579C-EAC7-0B4D-AE5F-5E3A5B26F7DD}" type="slidenum">
              <a:rPr lang="en-US" smtClean="0"/>
              <a:t>35</a:t>
            </a:fld>
            <a:endParaRPr lang="en-US"/>
          </a:p>
        </p:txBody>
      </p:sp>
    </p:spTree>
    <p:extLst>
      <p:ext uri="{BB962C8B-B14F-4D97-AF65-F5344CB8AC3E}">
        <p14:creationId xmlns:p14="http://schemas.microsoft.com/office/powerpoint/2010/main" val="1005042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Providers include Healthcare for the Homeless in Baltimore City and People Encouraging People in Montgomery and Prince Georges Counties. </a:t>
            </a:r>
            <a:endParaRPr lang="en-US" b="1" dirty="0"/>
          </a:p>
          <a:p>
            <a:endParaRPr lang="en-US" dirty="0"/>
          </a:p>
        </p:txBody>
      </p:sp>
      <p:sp>
        <p:nvSpPr>
          <p:cNvPr id="4" name="Slide Number Placeholder 3"/>
          <p:cNvSpPr>
            <a:spLocks noGrp="1"/>
          </p:cNvSpPr>
          <p:nvPr>
            <p:ph type="sldNum" sz="quarter" idx="5"/>
          </p:nvPr>
        </p:nvSpPr>
        <p:spPr/>
        <p:txBody>
          <a:bodyPr/>
          <a:lstStyle/>
          <a:p>
            <a:fld id="{C368579C-EAC7-0B4D-AE5F-5E3A5B26F7DD}" type="slidenum">
              <a:rPr lang="en-US" smtClean="0"/>
              <a:t>39</a:t>
            </a:fld>
            <a:endParaRPr lang="en-US"/>
          </a:p>
        </p:txBody>
      </p:sp>
    </p:spTree>
    <p:extLst>
      <p:ext uri="{BB962C8B-B14F-4D97-AF65-F5344CB8AC3E}">
        <p14:creationId xmlns:p14="http://schemas.microsoft.com/office/powerpoint/2010/main" val="2781778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Shape 54">
            <a:extLst>
              <a:ext uri="{FF2B5EF4-FFF2-40B4-BE49-F238E27FC236}">
                <a16:creationId xmlns:a16="http://schemas.microsoft.com/office/drawing/2014/main" xmlns="" id="{54F5CBF4-D6C9-3742-910A-ED87F31DF166}"/>
              </a:ext>
            </a:extLst>
          </p:cNvPr>
          <p:cNvPicPr preferRelativeResize="0"/>
          <p:nvPr userDrawn="1"/>
        </p:nvPicPr>
        <p:blipFill>
          <a:blip r:embed="rId2">
            <a:alphaModFix/>
          </a:blip>
          <a:stretch>
            <a:fillRect/>
          </a:stretch>
        </p:blipFill>
        <p:spPr>
          <a:xfrm>
            <a:off x="0" y="0"/>
            <a:ext cx="12192000" cy="6858003"/>
          </a:xfrm>
          <a:prstGeom prst="rect">
            <a:avLst/>
          </a:prstGeom>
          <a:noFill/>
          <a:ln w="9525" cap="flat" cmpd="sng">
            <a:solidFill>
              <a:srgbClr val="FFFFFF"/>
            </a:solidFill>
            <a:prstDash val="solid"/>
            <a:round/>
            <a:headEnd type="none" w="med" len="med"/>
            <a:tailEnd type="none" w="med" len="med"/>
          </a:ln>
        </p:spPr>
      </p:pic>
      <p:sp>
        <p:nvSpPr>
          <p:cNvPr id="2" name="Title 1">
            <a:extLst>
              <a:ext uri="{FF2B5EF4-FFF2-40B4-BE49-F238E27FC236}">
                <a16:creationId xmlns:a16="http://schemas.microsoft.com/office/drawing/2014/main" xmlns="" id="{13EC1CAE-181F-AE45-82F8-A14FDE796289}"/>
              </a:ext>
            </a:extLst>
          </p:cNvPr>
          <p:cNvSpPr>
            <a:spLocks noGrp="1"/>
          </p:cNvSpPr>
          <p:nvPr>
            <p:ph type="ctrTitle" hasCustomPrompt="1"/>
          </p:nvPr>
        </p:nvSpPr>
        <p:spPr>
          <a:xfrm>
            <a:off x="1524000" y="2385391"/>
            <a:ext cx="9144000" cy="1124572"/>
          </a:xfrm>
        </p:spPr>
        <p:txBody>
          <a:bodyPr anchor="b">
            <a:normAutofit/>
          </a:bodyPr>
          <a:lstStyle>
            <a:lvl1pPr algn="ctr">
              <a:defRPr sz="3600">
                <a:solidFill>
                  <a:schemeClr val="bg1"/>
                </a:solidFill>
              </a:defRPr>
            </a:lvl1pPr>
          </a:lstStyle>
          <a:p>
            <a:r>
              <a:rPr lang="en-US" dirty="0"/>
              <a:t>Click to add Title</a:t>
            </a:r>
          </a:p>
        </p:txBody>
      </p:sp>
      <p:sp>
        <p:nvSpPr>
          <p:cNvPr id="9" name="Text Placeholder 8">
            <a:extLst>
              <a:ext uri="{FF2B5EF4-FFF2-40B4-BE49-F238E27FC236}">
                <a16:creationId xmlns:a16="http://schemas.microsoft.com/office/drawing/2014/main" xmlns="" id="{846A6718-C3F2-E745-B669-EC535897A218}"/>
              </a:ext>
            </a:extLst>
          </p:cNvPr>
          <p:cNvSpPr>
            <a:spLocks noGrp="1"/>
          </p:cNvSpPr>
          <p:nvPr>
            <p:ph type="body" sz="quarter" idx="10" hasCustomPrompt="1"/>
          </p:nvPr>
        </p:nvSpPr>
        <p:spPr>
          <a:xfrm>
            <a:off x="1524000" y="1878013"/>
            <a:ext cx="9144000" cy="368300"/>
          </a:xfrm>
        </p:spPr>
        <p:txBody>
          <a:bodyPr>
            <a:normAutofit/>
          </a:bodyPr>
          <a:lstStyle>
            <a:lvl1pPr marL="0" indent="0" algn="ctr">
              <a:buNone/>
              <a:defRPr sz="1800" b="1">
                <a:solidFill>
                  <a:schemeClr val="bg1"/>
                </a:solidFill>
              </a:defRPr>
            </a:lvl1pPr>
          </a:lstStyle>
          <a:p>
            <a:pPr lvl="0"/>
            <a:r>
              <a:rPr lang="en-US" dirty="0"/>
              <a:t>MARYLAND DEPARTMENT OF HEALTH</a:t>
            </a:r>
          </a:p>
        </p:txBody>
      </p:sp>
      <p:sp>
        <p:nvSpPr>
          <p:cNvPr id="3" name="Subtitle 2">
            <a:extLst>
              <a:ext uri="{FF2B5EF4-FFF2-40B4-BE49-F238E27FC236}">
                <a16:creationId xmlns:a16="http://schemas.microsoft.com/office/drawing/2014/main" xmlns="" id="{B4AB1C7E-8E53-164B-8983-F17A528253E5}"/>
              </a:ext>
            </a:extLst>
          </p:cNvPr>
          <p:cNvSpPr>
            <a:spLocks noGrp="1"/>
          </p:cNvSpPr>
          <p:nvPr>
            <p:ph type="subTitle" idx="1" hasCustomPrompt="1"/>
          </p:nvPr>
        </p:nvSpPr>
        <p:spPr>
          <a:xfrm>
            <a:off x="1524000" y="4373217"/>
            <a:ext cx="9144000" cy="387626"/>
          </a:xfrm>
        </p:spPr>
        <p:txBody>
          <a:bodyPr/>
          <a:lstStyle>
            <a:lvl1pPr marL="0" indent="0" algn="ctr">
              <a:buNone/>
              <a:defRPr sz="2400" b="1">
                <a:solidFill>
                  <a:srgbClr val="980000"/>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xmlns="" id="{7B8BAC13-88FE-C64F-96CA-64033FB21D6C}"/>
              </a:ext>
            </a:extLst>
          </p:cNvPr>
          <p:cNvSpPr>
            <a:spLocks noGrp="1"/>
          </p:cNvSpPr>
          <p:nvPr>
            <p:ph type="body" sz="quarter" idx="11" hasCustomPrompt="1"/>
          </p:nvPr>
        </p:nvSpPr>
        <p:spPr>
          <a:xfrm>
            <a:off x="1524000" y="4940300"/>
            <a:ext cx="9144000" cy="366713"/>
          </a:xfrm>
        </p:spPr>
        <p:txBody>
          <a:bodyPr/>
          <a:lstStyle>
            <a:lvl1pPr marL="0" indent="0" algn="ctr">
              <a:buNone/>
              <a:defRPr sz="2400">
                <a:solidFill>
                  <a:srgbClr val="980000"/>
                </a:solidFill>
              </a:defRPr>
            </a:lvl1pPr>
          </a:lstStyle>
          <a:p>
            <a:pPr lvl="0"/>
            <a:r>
              <a:rPr lang="en-US" dirty="0"/>
              <a:t>Click to add date</a:t>
            </a:r>
          </a:p>
        </p:txBody>
      </p:sp>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8AD7A-692D-214C-B1E6-40FF2519FA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xmlns=""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4A64AD5-665A-C744-89D9-40F741E5C75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xmlns="" id="{E94136C4-AA83-DE43-BE00-E228E3F2BD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xmlns=""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36476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9F195-B40D-0E4C-B1D2-11C6A5EE0CE1}"/>
              </a:ext>
            </a:extLst>
          </p:cNvPr>
          <p:cNvSpPr>
            <a:spLocks noGrp="1"/>
          </p:cNvSpPr>
          <p:nvPr>
            <p:ph type="title"/>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xmlns=""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xmlns="" id="{B09AB431-9F66-664E-9CD0-ED4F8EA2F628}"/>
              </a:ext>
            </a:extLst>
          </p:cNvPr>
          <p:cNvSpPr>
            <a:spLocks noGrp="1"/>
          </p:cNvSpPr>
          <p:nvPr>
            <p:ph type="sldNum" sz="quarter" idx="12"/>
          </p:nvPr>
        </p:nvSpPr>
        <p:spPr>
          <a:xfrm>
            <a:off x="537186" y="6253165"/>
            <a:ext cx="543338" cy="365125"/>
          </a:xfrm>
        </p:spPr>
        <p:txBody>
          <a:bodyPr/>
          <a:lstStyle>
            <a:lvl1pPr>
              <a:defRPr sz="1800"/>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xmlns=""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Georgia" panose="02040502050405020303" pitchFamily="18" charset="0"/>
              </a:defRPr>
            </a:lvl1pPr>
          </a:lstStyle>
          <a:p>
            <a:pPr lvl="0"/>
            <a:r>
              <a:rPr lang="en-US" dirty="0"/>
              <a:t>Click to add Chapter reference: Title</a:t>
            </a:r>
          </a:p>
        </p:txBody>
      </p: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xmlns=""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defRPr>
            </a:lvl1pPr>
          </a:lstStyle>
          <a:p>
            <a:pPr lvl="0"/>
            <a:r>
              <a:rPr lang="en-US" dirty="0"/>
              <a:t>Click to add Chapter Intro</a:t>
            </a:r>
          </a:p>
        </p:txBody>
      </p:sp>
      <p:sp>
        <p:nvSpPr>
          <p:cNvPr id="6" name="Text Placeholder 9">
            <a:extLst>
              <a:ext uri="{FF2B5EF4-FFF2-40B4-BE49-F238E27FC236}">
                <a16:creationId xmlns:a16="http://schemas.microsoft.com/office/drawing/2014/main" xmlns=""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vl1pPr>
          </a:lstStyle>
          <a:p>
            <a:pPr lvl="0"/>
            <a:r>
              <a:rPr lang="en-US" dirty="0"/>
              <a:t>Click to add Chapter Title</a:t>
            </a:r>
          </a:p>
        </p:txBody>
      </p:sp>
      <p:cxnSp>
        <p:nvCxnSpPr>
          <p:cNvPr id="7" name="Shape 99">
            <a:extLst>
              <a:ext uri="{FF2B5EF4-FFF2-40B4-BE49-F238E27FC236}">
                <a16:creationId xmlns:a16="http://schemas.microsoft.com/office/drawing/2014/main" xmlns=""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AB2FD7-958A-0C45-B087-7DDC509F8C39}"/>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xmlns="" id="{F8D793A9-78D0-DB44-9842-DF34C4F56F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xmlns=""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FAF1C-2FEF-6242-ABE9-7D70C8595B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xmlns=""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A7DC57-EA5D-8A44-945E-B158D9524D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xmlns=""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5F2EC0-F0AE-9445-A41E-5C87D776FBE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xmlns=""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F862F8-D10B-E844-A683-3AF7FD775A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xmlns=""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8E29B-A727-0242-95D3-50DD382BCE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xmlns=""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xmlns=""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Times New Roman" panose="02020603050405020304" pitchFamily="18" charset="0"/>
                <a:cs typeface="Times New Roman" panose="02020603050405020304" pitchFamily="18" charset="0"/>
              </a:defRPr>
            </a:lvl1pPr>
          </a:lstStyle>
          <a:p>
            <a:fld id="{D275CE6D-5C38-C543-B8AD-F8110668FDF9}" type="slidenum">
              <a:rPr lang="en-US" smtClean="0"/>
              <a:pPr/>
              <a:t>‹#›</a:t>
            </a:fld>
            <a:endParaRPr lang="en-US" dirty="0"/>
          </a:p>
        </p:txBody>
      </p:sp>
      <p:pic>
        <p:nvPicPr>
          <p:cNvPr id="7"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xmlns="" id="{CE115457-9B50-0745-BAE2-D16DA4B60DBD}"/>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961850" y="6167727"/>
            <a:ext cx="2420086" cy="49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ore.samhsa.gov/product/Permanent-Supportive-Housing-Evidence-Based-Practices-EBP-KIT/SMA10-451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dhmh.maryland.gov/vsa/Pages/birth.asp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mdod.maryland.gov/housing/Documents/My%20Own%20Front%20Door%20finalPWP.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18" Type="http://schemas.openxmlformats.org/officeDocument/2006/relationships/image" Target="../media/image1.png"/><Relationship Id="rId3" Type="http://schemas.openxmlformats.org/officeDocument/2006/relationships/image" Target="../media/image15.png"/><Relationship Id="rId7" Type="http://schemas.openxmlformats.org/officeDocument/2006/relationships/image" Target="../media/image17.wmf"/><Relationship Id="rId12" Type="http://schemas.openxmlformats.org/officeDocument/2006/relationships/image" Target="../media/image21.emf"/><Relationship Id="rId17" Type="http://schemas.openxmlformats.org/officeDocument/2006/relationships/image" Target="../media/image26.jpeg"/><Relationship Id="rId2" Type="http://schemas.openxmlformats.org/officeDocument/2006/relationships/notesSlide" Target="../notesSlides/notesSlide10.xml"/><Relationship Id="rId16" Type="http://schemas.openxmlformats.org/officeDocument/2006/relationships/image" Target="../media/image25.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0.png"/><Relationship Id="rId5" Type="http://schemas.openxmlformats.org/officeDocument/2006/relationships/image" Target="../media/image16.png"/><Relationship Id="rId15" Type="http://schemas.openxmlformats.org/officeDocument/2006/relationships/image" Target="../media/image24.gif"/><Relationship Id="rId10" Type="http://schemas.openxmlformats.org/officeDocument/2006/relationships/image" Target="../media/image19.jpeg"/><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23.jpeg"/></Relationships>
</file>

<file path=ppt/slides/_rels/slide44.xml.rels><?xml version="1.0" encoding="UTF-8" standalone="yes"?>
<Relationships xmlns="http://schemas.openxmlformats.org/package/2006/relationships"><Relationship Id="rId3" Type="http://schemas.openxmlformats.org/officeDocument/2006/relationships/hyperlink" Target="http://www.socialserve.com/" TargetMode="External"/><Relationship Id="rId2" Type="http://schemas.openxmlformats.org/officeDocument/2006/relationships/hyperlink" Target="http://www.mdhousingsearch.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portal.hud.gov/hudportal/HUD" TargetMode="External"/><Relationship Id="rId2" Type="http://schemas.openxmlformats.org/officeDocument/2006/relationships/hyperlink" Target="Housing%20Presentation%2006.24.14.ppt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mdod.maryland.gov/housing/Pages/MPAH.aspx" TargetMode="External"/><Relationship Id="rId2" Type="http://schemas.openxmlformats.org/officeDocument/2006/relationships/hyperlink" Target="Housing%20Presentation%2006.24.14.ppt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msilc.org/map.html" TargetMode="External"/><Relationship Id="rId2" Type="http://schemas.openxmlformats.org/officeDocument/2006/relationships/hyperlink" Target="Housing%20Presentation%2006.24.14.ppt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mailto:russell.springham@maryland.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9175A1-2517-744F-9A8B-57E30E174F53}"/>
              </a:ext>
            </a:extLst>
          </p:cNvPr>
          <p:cNvSpPr>
            <a:spLocks noGrp="1"/>
          </p:cNvSpPr>
          <p:nvPr>
            <p:ph type="ctrTitle"/>
          </p:nvPr>
        </p:nvSpPr>
        <p:spPr>
          <a:xfrm>
            <a:off x="1524000" y="2563023"/>
            <a:ext cx="9144000" cy="1402978"/>
          </a:xfrm>
        </p:spPr>
        <p:txBody>
          <a:bodyPr>
            <a:normAutofit/>
          </a:bodyPr>
          <a:lstStyle/>
          <a:p>
            <a:pPr>
              <a:defRPr/>
            </a:pPr>
            <a:r>
              <a:rPr lang="en-US" sz="4000" dirty="0">
                <a:latin typeface="Times New Roman" panose="02020603050405020304" pitchFamily="18" charset="0"/>
                <a:cs typeface="Times New Roman" panose="02020603050405020304" pitchFamily="18" charset="0"/>
              </a:rPr>
              <a:t>Housing Options and Resources:</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Opening the Door to Recovery</a:t>
            </a:r>
            <a:endParaRPr lang="en-US" dirty="0"/>
          </a:p>
        </p:txBody>
      </p:sp>
      <p:sp>
        <p:nvSpPr>
          <p:cNvPr id="10" name="Text Placeholder 9">
            <a:extLst>
              <a:ext uri="{FF2B5EF4-FFF2-40B4-BE49-F238E27FC236}">
                <a16:creationId xmlns:a16="http://schemas.microsoft.com/office/drawing/2014/main" xmlns="" id="{E17AA061-71AE-6E4F-874D-E73A06596571}"/>
              </a:ext>
            </a:extLst>
          </p:cNvPr>
          <p:cNvSpPr>
            <a:spLocks noGrp="1"/>
          </p:cNvSpPr>
          <p:nvPr>
            <p:ph type="body" sz="quarter" idx="10"/>
          </p:nvPr>
        </p:nvSpPr>
        <p:spPr>
          <a:xfrm>
            <a:off x="1524000" y="2239540"/>
            <a:ext cx="9144000" cy="368300"/>
          </a:xfrm>
        </p:spPr>
        <p:txBody>
          <a:bodyPr/>
          <a:lstStyle/>
          <a:p>
            <a:r>
              <a:rPr lang="en-US" dirty="0"/>
              <a:t>MARYLAND DEPARTMENT OF HEALTH</a:t>
            </a:r>
          </a:p>
        </p:txBody>
      </p:sp>
      <p:sp>
        <p:nvSpPr>
          <p:cNvPr id="9" name="Subtitle 8">
            <a:extLst>
              <a:ext uri="{FF2B5EF4-FFF2-40B4-BE49-F238E27FC236}">
                <a16:creationId xmlns:a16="http://schemas.microsoft.com/office/drawing/2014/main" xmlns="" id="{CDE056D8-945A-4B48-A18A-58091677BCC7}"/>
              </a:ext>
            </a:extLst>
          </p:cNvPr>
          <p:cNvSpPr>
            <a:spLocks noGrp="1"/>
          </p:cNvSpPr>
          <p:nvPr>
            <p:ph type="subTitle" idx="1"/>
          </p:nvPr>
        </p:nvSpPr>
        <p:spPr>
          <a:xfrm>
            <a:off x="914401" y="4353120"/>
            <a:ext cx="10440236" cy="831311"/>
          </a:xfrm>
        </p:spPr>
        <p:txBody>
          <a:bodyPr>
            <a:normAutofit fontScale="77500" lnSpcReduction="20000"/>
          </a:bodyPr>
          <a:lstStyle/>
          <a:p>
            <a:r>
              <a:rPr lang="en-US" dirty="0"/>
              <a:t>Russell </a:t>
            </a:r>
            <a:r>
              <a:rPr lang="en-US" dirty="0" err="1"/>
              <a:t>Springham</a:t>
            </a:r>
            <a:r>
              <a:rPr lang="en-US" dirty="0"/>
              <a:t>, LCSW-C</a:t>
            </a:r>
          </a:p>
          <a:p>
            <a:r>
              <a:rPr lang="en-US" dirty="0">
                <a:latin typeface="Times New Roman" panose="02020603050405020304" pitchFamily="18" charset="0"/>
              </a:rPr>
              <a:t>Behavioral Health Administration, Clinical Services Division, Office of Evidence-Based Practice, Housing and Recovery Supports</a:t>
            </a:r>
            <a:endParaRPr lang="en" dirty="0">
              <a:latin typeface="Times New Roman" panose="02020603050405020304" pitchFamily="18" charset="0"/>
              <a:ea typeface="Georgia"/>
              <a:sym typeface="Georgia"/>
            </a:endParaRPr>
          </a:p>
          <a:p>
            <a:endParaRPr lang="en-US" dirty="0"/>
          </a:p>
        </p:txBody>
      </p:sp>
      <p:sp>
        <p:nvSpPr>
          <p:cNvPr id="11" name="Text Placeholder 10">
            <a:extLst>
              <a:ext uri="{FF2B5EF4-FFF2-40B4-BE49-F238E27FC236}">
                <a16:creationId xmlns:a16="http://schemas.microsoft.com/office/drawing/2014/main" xmlns="" id="{2164A2A8-21D7-5942-ADD6-E9C1C3FB3677}"/>
              </a:ext>
            </a:extLst>
          </p:cNvPr>
          <p:cNvSpPr>
            <a:spLocks noGrp="1"/>
          </p:cNvSpPr>
          <p:nvPr>
            <p:ph type="body" sz="quarter" idx="11"/>
          </p:nvPr>
        </p:nvSpPr>
        <p:spPr>
          <a:xfrm>
            <a:off x="1423517" y="5234781"/>
            <a:ext cx="9144000" cy="366713"/>
          </a:xfrm>
        </p:spPr>
        <p:txBody>
          <a:bodyPr>
            <a:normAutofit/>
          </a:bodyPr>
          <a:lstStyle/>
          <a:p>
            <a:r>
              <a:rPr lang="en-US" sz="1800" dirty="0"/>
              <a:t>Friday, Oct. 19, 2018</a:t>
            </a:r>
          </a:p>
        </p:txBody>
      </p:sp>
      <p:cxnSp>
        <p:nvCxnSpPr>
          <p:cNvPr id="12" name="Shape 55">
            <a:extLst>
              <a:ext uri="{FF2B5EF4-FFF2-40B4-BE49-F238E27FC236}">
                <a16:creationId xmlns:a16="http://schemas.microsoft.com/office/drawing/2014/main" xmlns="" id="{D6E9FC55-33CD-CC46-A628-D8DB0AB4047C}"/>
              </a:ext>
            </a:extLst>
          </p:cNvPr>
          <p:cNvCxnSpPr>
            <a:cxnSpLocks/>
          </p:cNvCxnSpPr>
          <p:nvPr/>
        </p:nvCxnSpPr>
        <p:spPr>
          <a:xfrm flipV="1">
            <a:off x="824220" y="1659263"/>
            <a:ext cx="0" cy="2606736"/>
          </a:xfrm>
          <a:prstGeom prst="straightConnector1">
            <a:avLst/>
          </a:prstGeom>
          <a:noFill/>
          <a:ln w="19050" cap="flat" cmpd="sng">
            <a:solidFill>
              <a:srgbClr val="F3F3F3"/>
            </a:solidFill>
            <a:prstDash val="solid"/>
            <a:round/>
            <a:headEnd type="none" w="lg" len="lg"/>
            <a:tailEnd type="none" w="lg" len="lg"/>
          </a:ln>
        </p:spPr>
      </p:cxnSp>
      <p:cxnSp>
        <p:nvCxnSpPr>
          <p:cNvPr id="13" name="Shape 56">
            <a:extLst>
              <a:ext uri="{FF2B5EF4-FFF2-40B4-BE49-F238E27FC236}">
                <a16:creationId xmlns:a16="http://schemas.microsoft.com/office/drawing/2014/main" xmlns="" id="{2E33104C-8463-324A-8EC0-491AF902F0A6}"/>
              </a:ext>
            </a:extLst>
          </p:cNvPr>
          <p:cNvCxnSpPr>
            <a:cxnSpLocks/>
          </p:cNvCxnSpPr>
          <p:nvPr/>
        </p:nvCxnSpPr>
        <p:spPr>
          <a:xfrm flipV="1">
            <a:off x="11485266" y="1654713"/>
            <a:ext cx="0" cy="2611286"/>
          </a:xfrm>
          <a:prstGeom prst="straightConnector1">
            <a:avLst/>
          </a:prstGeom>
          <a:noFill/>
          <a:ln w="19050" cap="flat" cmpd="sng">
            <a:solidFill>
              <a:srgbClr val="F3F3F3"/>
            </a:solidFill>
            <a:prstDash val="solid"/>
            <a:round/>
            <a:headEnd type="none" w="lg" len="lg"/>
            <a:tailEnd type="none" w="lg" len="lg"/>
          </a:ln>
        </p:spPr>
      </p:cxnSp>
      <p:cxnSp>
        <p:nvCxnSpPr>
          <p:cNvPr id="14" name="Shape 57">
            <a:extLst>
              <a:ext uri="{FF2B5EF4-FFF2-40B4-BE49-F238E27FC236}">
                <a16:creationId xmlns:a16="http://schemas.microsoft.com/office/drawing/2014/main" xmlns="" id="{58BFA759-7AEE-C148-B2BE-D84A21299648}"/>
              </a:ext>
            </a:extLst>
          </p:cNvPr>
          <p:cNvCxnSpPr>
            <a:cxnSpLocks/>
          </p:cNvCxnSpPr>
          <p:nvPr/>
        </p:nvCxnSpPr>
        <p:spPr>
          <a:xfrm>
            <a:off x="820266" y="1661464"/>
            <a:ext cx="10671350" cy="0"/>
          </a:xfrm>
          <a:prstGeom prst="straightConnector1">
            <a:avLst/>
          </a:prstGeom>
          <a:noFill/>
          <a:ln w="19050" cap="flat" cmpd="sng">
            <a:solidFill>
              <a:srgbClr val="F3F3F3"/>
            </a:solidFill>
            <a:prstDash val="solid"/>
            <a:round/>
            <a:headEnd type="none" w="lg" len="lg"/>
            <a:tailEnd type="none" w="lg" len="lg"/>
          </a:ln>
        </p:spPr>
      </p:cxnSp>
      <p:cxnSp>
        <p:nvCxnSpPr>
          <p:cNvPr id="21" name="Shape 59">
            <a:extLst>
              <a:ext uri="{FF2B5EF4-FFF2-40B4-BE49-F238E27FC236}">
                <a16:creationId xmlns:a16="http://schemas.microsoft.com/office/drawing/2014/main" xmlns="" id="{DF0803D1-BA33-CC43-9404-E7F4C476379A}"/>
              </a:ext>
            </a:extLst>
          </p:cNvPr>
          <p:cNvCxnSpPr>
            <a:cxnSpLocks/>
          </p:cNvCxnSpPr>
          <p:nvPr/>
        </p:nvCxnSpPr>
        <p:spPr>
          <a:xfrm flipV="1">
            <a:off x="11485266" y="4276048"/>
            <a:ext cx="0" cy="1325446"/>
          </a:xfrm>
          <a:prstGeom prst="straightConnector1">
            <a:avLst/>
          </a:prstGeom>
          <a:noFill/>
          <a:ln w="9525" cap="flat" cmpd="sng">
            <a:solidFill>
              <a:srgbClr val="980000"/>
            </a:solidFill>
            <a:prstDash val="solid"/>
            <a:round/>
            <a:headEnd type="none" w="lg" len="lg"/>
            <a:tailEnd type="none" w="lg" len="lg"/>
          </a:ln>
        </p:spPr>
      </p:cxnSp>
      <p:cxnSp>
        <p:nvCxnSpPr>
          <p:cNvPr id="22" name="Shape 60">
            <a:extLst>
              <a:ext uri="{FF2B5EF4-FFF2-40B4-BE49-F238E27FC236}">
                <a16:creationId xmlns:a16="http://schemas.microsoft.com/office/drawing/2014/main" xmlns="" id="{8F4537D8-BF65-1547-BE89-D40167879893}"/>
              </a:ext>
            </a:extLst>
          </p:cNvPr>
          <p:cNvCxnSpPr>
            <a:cxnSpLocks/>
          </p:cNvCxnSpPr>
          <p:nvPr/>
        </p:nvCxnSpPr>
        <p:spPr>
          <a:xfrm flipV="1">
            <a:off x="820437" y="4266000"/>
            <a:ext cx="0" cy="1335494"/>
          </a:xfrm>
          <a:prstGeom prst="straightConnector1">
            <a:avLst/>
          </a:prstGeom>
          <a:noFill/>
          <a:ln w="9525" cap="flat" cmpd="sng">
            <a:solidFill>
              <a:srgbClr val="980000"/>
            </a:solidFill>
            <a:prstDash val="solid"/>
            <a:round/>
            <a:headEnd type="none" w="lg" len="lg"/>
            <a:tailEnd type="none" w="lg" len="lg"/>
          </a:ln>
        </p:spPr>
      </p:cxnSp>
      <p:cxnSp>
        <p:nvCxnSpPr>
          <p:cNvPr id="23" name="Shape 61">
            <a:extLst>
              <a:ext uri="{FF2B5EF4-FFF2-40B4-BE49-F238E27FC236}">
                <a16:creationId xmlns:a16="http://schemas.microsoft.com/office/drawing/2014/main" xmlns="" id="{BF811647-ADE2-734B-8E6F-F1BC4E1702B7}"/>
              </a:ext>
            </a:extLst>
          </p:cNvPr>
          <p:cNvCxnSpPr>
            <a:cxnSpLocks/>
          </p:cNvCxnSpPr>
          <p:nvPr/>
        </p:nvCxnSpPr>
        <p:spPr>
          <a:xfrm>
            <a:off x="820522" y="5602325"/>
            <a:ext cx="10661046" cy="0"/>
          </a:xfrm>
          <a:prstGeom prst="straightConnector1">
            <a:avLst/>
          </a:prstGeom>
          <a:noFill/>
          <a:ln w="9525" cap="flat" cmpd="sng">
            <a:solidFill>
              <a:srgbClr val="980000"/>
            </a:solidFill>
            <a:prstDash val="solid"/>
            <a:round/>
            <a:headEnd type="none" w="lg" len="lg"/>
            <a:tailEnd type="none" w="lg" len="lg"/>
          </a:ln>
        </p:spPr>
      </p:cxnSp>
      <p:pic>
        <p:nvPicPr>
          <p:cNvPr id="32" name="Picture 31"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xmlns="" id="{C9B21B07-8200-EC40-B6CE-B8A3433784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6258" y="6058867"/>
            <a:ext cx="2420086" cy="49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1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F6A672-3DBC-524B-B8B3-2A14455DF91A}"/>
              </a:ext>
            </a:extLst>
          </p:cNvPr>
          <p:cNvSpPr>
            <a:spLocks noGrp="1"/>
          </p:cNvSpPr>
          <p:nvPr>
            <p:ph type="title"/>
          </p:nvPr>
        </p:nvSpPr>
        <p:spPr/>
        <p:txBody>
          <a:bodyPr/>
          <a:lstStyle/>
          <a:p>
            <a:r>
              <a:rPr lang="en-US" dirty="0"/>
              <a:t>PSH</a:t>
            </a:r>
          </a:p>
        </p:txBody>
      </p:sp>
      <p:sp>
        <p:nvSpPr>
          <p:cNvPr id="3" name="Content Placeholder 2">
            <a:extLst>
              <a:ext uri="{FF2B5EF4-FFF2-40B4-BE49-F238E27FC236}">
                <a16:creationId xmlns:a16="http://schemas.microsoft.com/office/drawing/2014/main" xmlns="" id="{6A711A1F-794F-9D4F-8741-888A0D192501}"/>
              </a:ext>
            </a:extLst>
          </p:cNvPr>
          <p:cNvSpPr>
            <a:spLocks noGrp="1"/>
          </p:cNvSpPr>
          <p:nvPr>
            <p:ph idx="1"/>
          </p:nvPr>
        </p:nvSpPr>
        <p:spPr>
          <a:xfrm>
            <a:off x="884582" y="1825625"/>
            <a:ext cx="10469217" cy="4351338"/>
          </a:xfrm>
        </p:spPr>
        <p:txBody>
          <a:bodyPr/>
          <a:lstStyle/>
          <a:p>
            <a:pPr marL="0" indent="0">
              <a:lnSpc>
                <a:spcPct val="100000"/>
              </a:lnSpc>
              <a:buNone/>
            </a:pPr>
            <a:r>
              <a:rPr lang="en-US" sz="2600" dirty="0" smtClean="0">
                <a:solidFill>
                  <a:schemeClr val="tx1"/>
                </a:solidFill>
              </a:rPr>
              <a:t>Public behavioral health systems </a:t>
            </a:r>
            <a:r>
              <a:rPr lang="en-US" sz="2600" dirty="0">
                <a:solidFill>
                  <a:schemeClr val="tx1"/>
                </a:solidFill>
              </a:rPr>
              <a:t>are required by federal law to provide services in integrated community settings (U.S. Supreme Court, </a:t>
            </a:r>
            <a:r>
              <a:rPr lang="en-US" sz="2600" i="1" dirty="0">
                <a:solidFill>
                  <a:schemeClr val="tx1"/>
                </a:solidFill>
              </a:rPr>
              <a:t>Olmstead vs. LC</a:t>
            </a:r>
            <a:r>
              <a:rPr lang="en-US" sz="2600" dirty="0">
                <a:solidFill>
                  <a:schemeClr val="tx1"/>
                </a:solidFill>
              </a:rPr>
              <a:t>). PSH is an evidence-based practice (EBP) for assisting persons with severe mental illness find and maintain housing in integrated settings in the community of their choice.</a:t>
            </a:r>
          </a:p>
          <a:p>
            <a:pPr marL="0" indent="0">
              <a:lnSpc>
                <a:spcPct val="100000"/>
              </a:lnSpc>
              <a:buNone/>
            </a:pPr>
            <a:endParaRPr lang="en-US" sz="600" dirty="0">
              <a:solidFill>
                <a:schemeClr val="tx1"/>
              </a:solidFill>
            </a:endParaRPr>
          </a:p>
          <a:p>
            <a:pPr marL="0" indent="0">
              <a:lnSpc>
                <a:spcPct val="100000"/>
              </a:lnSpc>
              <a:buNone/>
            </a:pPr>
            <a:r>
              <a:rPr lang="en-US" sz="2600" b="1" dirty="0">
                <a:solidFill>
                  <a:srgbClr val="980000"/>
                </a:solidFill>
              </a:rPr>
              <a:t>EBP toolkit for PSH on the SAMHSA website:</a:t>
            </a:r>
          </a:p>
          <a:p>
            <a:pPr marL="0" indent="0">
              <a:lnSpc>
                <a:spcPct val="100000"/>
              </a:lnSpc>
              <a:buNone/>
            </a:pPr>
            <a:endParaRPr lang="en-US" sz="600" dirty="0"/>
          </a:p>
          <a:p>
            <a:pPr marL="0" indent="0">
              <a:lnSpc>
                <a:spcPct val="100000"/>
              </a:lnSpc>
              <a:buNone/>
            </a:pPr>
            <a:r>
              <a:rPr lang="en-US" sz="2600" b="1" u="sng" dirty="0">
                <a:hlinkClick r:id="rId3"/>
              </a:rPr>
              <a:t>http://store.samhsa.gov/product/Permanent-Supportive-Housing-Evidence-Based-Practices-EBP-KIT/SMA10-4510</a:t>
            </a:r>
            <a:endParaRPr lang="en-US" sz="2600" dirty="0"/>
          </a:p>
          <a:p>
            <a:endParaRPr lang="en-US" dirty="0"/>
          </a:p>
        </p:txBody>
      </p:sp>
      <p:sp>
        <p:nvSpPr>
          <p:cNvPr id="4" name="Slide Number Placeholder 3">
            <a:extLst>
              <a:ext uri="{FF2B5EF4-FFF2-40B4-BE49-F238E27FC236}">
                <a16:creationId xmlns:a16="http://schemas.microsoft.com/office/drawing/2014/main" xmlns="" id="{545B4964-1E91-3345-A294-72571B28241C}"/>
              </a:ext>
            </a:extLst>
          </p:cNvPr>
          <p:cNvSpPr>
            <a:spLocks noGrp="1"/>
          </p:cNvSpPr>
          <p:nvPr>
            <p:ph type="sldNum" sz="quarter" idx="12"/>
          </p:nvPr>
        </p:nvSpPr>
        <p:spPr/>
        <p:txBody>
          <a:bodyPr/>
          <a:lstStyle/>
          <a:p>
            <a:fld id="{D275CE6D-5C38-C543-B8AD-F8110668FDF9}" type="slidenum">
              <a:rPr lang="en-US" smtClean="0"/>
              <a:pPr/>
              <a:t>10</a:t>
            </a:fld>
            <a:endParaRPr lang="en-US" dirty="0"/>
          </a:p>
        </p:txBody>
      </p:sp>
      <p:sp>
        <p:nvSpPr>
          <p:cNvPr id="5" name="Text Placeholder 4">
            <a:extLst>
              <a:ext uri="{FF2B5EF4-FFF2-40B4-BE49-F238E27FC236}">
                <a16:creationId xmlns:a16="http://schemas.microsoft.com/office/drawing/2014/main" xmlns="" id="{28474B3B-292C-6941-B749-370DBF929517}"/>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22ABF2E4-FC3E-BC4B-960A-3B34E788E302}"/>
              </a:ext>
            </a:extLst>
          </p:cNvPr>
          <p:cNvCxnSpPr>
            <a:cxnSpLocks/>
          </p:cNvCxnSpPr>
          <p:nvPr/>
        </p:nvCxnSpPr>
        <p:spPr>
          <a:xfrm>
            <a:off x="2491991" y="1145656"/>
            <a:ext cx="9700009"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95219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B32CD7-ABB9-2944-AF8F-E5F426DEAF03}"/>
              </a:ext>
            </a:extLst>
          </p:cNvPr>
          <p:cNvSpPr>
            <a:spLocks noGrp="1"/>
          </p:cNvSpPr>
          <p:nvPr>
            <p:ph type="title"/>
          </p:nvPr>
        </p:nvSpPr>
        <p:spPr/>
        <p:txBody>
          <a:bodyPr/>
          <a:lstStyle/>
          <a:p>
            <a:r>
              <a:rPr lang="en-US" dirty="0"/>
              <a:t>PSH Key Elements</a:t>
            </a:r>
          </a:p>
        </p:txBody>
      </p:sp>
      <p:sp>
        <p:nvSpPr>
          <p:cNvPr id="3" name="Content Placeholder 2">
            <a:extLst>
              <a:ext uri="{FF2B5EF4-FFF2-40B4-BE49-F238E27FC236}">
                <a16:creationId xmlns:a16="http://schemas.microsoft.com/office/drawing/2014/main" xmlns="" id="{F7CF8E8D-6C5F-1C4C-AA7F-F2D916771EBE}"/>
              </a:ext>
            </a:extLst>
          </p:cNvPr>
          <p:cNvSpPr>
            <a:spLocks noGrp="1"/>
          </p:cNvSpPr>
          <p:nvPr>
            <p:ph idx="1"/>
          </p:nvPr>
        </p:nvSpPr>
        <p:spPr>
          <a:xfrm>
            <a:off x="884582" y="1901827"/>
            <a:ext cx="10469217" cy="4351338"/>
          </a:xfrm>
        </p:spPr>
        <p:txBody>
          <a:bodyPr/>
          <a:lstStyle/>
          <a:p>
            <a:pPr marL="285750" lvl="0" indent="-285750">
              <a:lnSpc>
                <a:spcPct val="100000"/>
              </a:lnSpc>
            </a:pPr>
            <a:r>
              <a:rPr lang="en-US" sz="2600" dirty="0">
                <a:solidFill>
                  <a:schemeClr val="tx1"/>
                </a:solidFill>
              </a:rPr>
              <a:t>Tenants having a lease in their own name and the full rights of tenancy under landlord-tenant law</a:t>
            </a:r>
          </a:p>
          <a:p>
            <a:pPr marL="285750" indent="-285750">
              <a:lnSpc>
                <a:spcPct val="100000"/>
              </a:lnSpc>
            </a:pPr>
            <a:r>
              <a:rPr lang="en-US" sz="2600" dirty="0">
                <a:solidFill>
                  <a:schemeClr val="tx1"/>
                </a:solidFill>
              </a:rPr>
              <a:t>Leases do not have any special provisions that would be found in the leases of someone without a mental health disability</a:t>
            </a:r>
          </a:p>
          <a:p>
            <a:pPr marL="285750" lvl="0" indent="-285750">
              <a:lnSpc>
                <a:spcPct val="100000"/>
              </a:lnSpc>
            </a:pPr>
            <a:r>
              <a:rPr lang="en-US" sz="2600" dirty="0">
                <a:solidFill>
                  <a:schemeClr val="tx1"/>
                </a:solidFill>
              </a:rPr>
              <a:t>Support services are available and accessible, but are voluntary, and not required, so a person cannot be evicted for refusing services</a:t>
            </a:r>
          </a:p>
          <a:p>
            <a:pPr marL="285750" lvl="0" indent="-285750">
              <a:lnSpc>
                <a:spcPct val="100000"/>
              </a:lnSpc>
            </a:pPr>
            <a:r>
              <a:rPr lang="en-US" sz="2600" dirty="0">
                <a:solidFill>
                  <a:schemeClr val="tx1"/>
                </a:solidFill>
              </a:rPr>
              <a:t>Rules within the housing are the same as for persons without mental health disability, and do not restrict who may visit or interfere with the person’s life within the community</a:t>
            </a:r>
          </a:p>
          <a:p>
            <a:endParaRPr lang="en-US" dirty="0"/>
          </a:p>
        </p:txBody>
      </p:sp>
      <p:sp>
        <p:nvSpPr>
          <p:cNvPr id="4" name="Slide Number Placeholder 3">
            <a:extLst>
              <a:ext uri="{FF2B5EF4-FFF2-40B4-BE49-F238E27FC236}">
                <a16:creationId xmlns:a16="http://schemas.microsoft.com/office/drawing/2014/main" xmlns="" id="{8CE99CE8-FBF9-6A4C-9402-F0B9ED7FCC30}"/>
              </a:ext>
            </a:extLst>
          </p:cNvPr>
          <p:cNvSpPr>
            <a:spLocks noGrp="1"/>
          </p:cNvSpPr>
          <p:nvPr>
            <p:ph type="sldNum" sz="quarter" idx="12"/>
          </p:nvPr>
        </p:nvSpPr>
        <p:spPr/>
        <p:txBody>
          <a:bodyPr/>
          <a:lstStyle/>
          <a:p>
            <a:fld id="{D275CE6D-5C38-C543-B8AD-F8110668FDF9}" type="slidenum">
              <a:rPr lang="en-US" smtClean="0"/>
              <a:pPr/>
              <a:t>11</a:t>
            </a:fld>
            <a:endParaRPr lang="en-US" dirty="0"/>
          </a:p>
        </p:txBody>
      </p:sp>
      <p:sp>
        <p:nvSpPr>
          <p:cNvPr id="5" name="Text Placeholder 4">
            <a:extLst>
              <a:ext uri="{FF2B5EF4-FFF2-40B4-BE49-F238E27FC236}">
                <a16:creationId xmlns:a16="http://schemas.microsoft.com/office/drawing/2014/main" xmlns="" id="{FA86B4CB-ECDE-0C45-A052-D431C85A4BD6}"/>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132A3CB7-8457-0145-B9C0-BAA8E2932D0E}"/>
              </a:ext>
            </a:extLst>
          </p:cNvPr>
          <p:cNvCxnSpPr>
            <a:cxnSpLocks/>
          </p:cNvCxnSpPr>
          <p:nvPr/>
        </p:nvCxnSpPr>
        <p:spPr>
          <a:xfrm>
            <a:off x="6541477" y="1145656"/>
            <a:ext cx="5650523"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354642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A273DD-1E4F-8E4E-9A50-63C3289B607D}"/>
              </a:ext>
            </a:extLst>
          </p:cNvPr>
          <p:cNvSpPr>
            <a:spLocks noGrp="1"/>
          </p:cNvSpPr>
          <p:nvPr>
            <p:ph type="title"/>
          </p:nvPr>
        </p:nvSpPr>
        <p:spPr/>
        <p:txBody>
          <a:bodyPr/>
          <a:lstStyle/>
          <a:p>
            <a:r>
              <a:rPr lang="en-US" dirty="0"/>
              <a:t>PSH Key Elements</a:t>
            </a:r>
          </a:p>
        </p:txBody>
      </p:sp>
      <p:sp>
        <p:nvSpPr>
          <p:cNvPr id="3" name="Content Placeholder 2">
            <a:extLst>
              <a:ext uri="{FF2B5EF4-FFF2-40B4-BE49-F238E27FC236}">
                <a16:creationId xmlns:a16="http://schemas.microsoft.com/office/drawing/2014/main" xmlns="" id="{E5C96232-3C53-8B44-B2F5-42815322C401}"/>
              </a:ext>
            </a:extLst>
          </p:cNvPr>
          <p:cNvSpPr>
            <a:spLocks noGrp="1"/>
          </p:cNvSpPr>
          <p:nvPr>
            <p:ph idx="1"/>
          </p:nvPr>
        </p:nvSpPr>
        <p:spPr>
          <a:xfrm>
            <a:off x="884582" y="1694470"/>
            <a:ext cx="10469217" cy="4585665"/>
          </a:xfrm>
        </p:spPr>
        <p:txBody>
          <a:bodyPr>
            <a:normAutofit fontScale="92500"/>
          </a:bodyPr>
          <a:lstStyle/>
          <a:p>
            <a:pPr marL="285750" lvl="0" indent="-285750">
              <a:lnSpc>
                <a:spcPct val="100000"/>
              </a:lnSpc>
            </a:pPr>
            <a:r>
              <a:rPr lang="en-US" dirty="0">
                <a:solidFill>
                  <a:schemeClr val="tx1"/>
                </a:solidFill>
              </a:rPr>
              <a:t>The housing is not time-limited and the lease is renewable at the tenant’s or owner’s option</a:t>
            </a:r>
          </a:p>
          <a:p>
            <a:pPr marL="285750" indent="-285750">
              <a:lnSpc>
                <a:spcPct val="100000"/>
              </a:lnSpc>
            </a:pPr>
            <a:r>
              <a:rPr lang="en-US" dirty="0">
                <a:solidFill>
                  <a:schemeClr val="tx1"/>
                </a:solidFill>
              </a:rPr>
              <a:t>Prior to moving into PSH, tenants are asked about housing preferences, and are offered the same range of choices available to others at their income level in the same housing market</a:t>
            </a:r>
          </a:p>
          <a:p>
            <a:pPr marL="285750" indent="-285750">
              <a:lnSpc>
                <a:spcPct val="100000"/>
              </a:lnSpc>
            </a:pPr>
            <a:r>
              <a:rPr lang="en-US" dirty="0">
                <a:solidFill>
                  <a:schemeClr val="tx1"/>
                </a:solidFill>
              </a:rPr>
              <a:t>Housing is affordable with tenants paying no more than 30 percent of their </a:t>
            </a:r>
            <a:r>
              <a:rPr lang="en-US" u="sng" dirty="0">
                <a:solidFill>
                  <a:schemeClr val="tx1"/>
                </a:solidFill>
              </a:rPr>
              <a:t>household income</a:t>
            </a:r>
            <a:r>
              <a:rPr lang="en-US" dirty="0">
                <a:solidFill>
                  <a:schemeClr val="tx1"/>
                </a:solidFill>
              </a:rPr>
              <a:t> toward rent and basic utilities (gas, electric, water)</a:t>
            </a:r>
          </a:p>
          <a:p>
            <a:pPr marL="285750" indent="-285750">
              <a:lnSpc>
                <a:spcPct val="100000"/>
              </a:lnSpc>
            </a:pPr>
            <a:r>
              <a:rPr lang="en-US" dirty="0">
                <a:solidFill>
                  <a:schemeClr val="tx1"/>
                </a:solidFill>
              </a:rPr>
              <a:t>Housing is integrated, best achieved in scattered-site locations throughout the community, in order to live in communities or buildings where a majority of persons do not have a mental health disability</a:t>
            </a:r>
          </a:p>
          <a:p>
            <a:endParaRPr lang="en-US" dirty="0"/>
          </a:p>
        </p:txBody>
      </p:sp>
      <p:sp>
        <p:nvSpPr>
          <p:cNvPr id="4" name="Slide Number Placeholder 3">
            <a:extLst>
              <a:ext uri="{FF2B5EF4-FFF2-40B4-BE49-F238E27FC236}">
                <a16:creationId xmlns:a16="http://schemas.microsoft.com/office/drawing/2014/main" xmlns="" id="{400C7015-DD49-014D-80D6-26F7494FA785}"/>
              </a:ext>
            </a:extLst>
          </p:cNvPr>
          <p:cNvSpPr>
            <a:spLocks noGrp="1"/>
          </p:cNvSpPr>
          <p:nvPr>
            <p:ph type="sldNum" sz="quarter" idx="12"/>
          </p:nvPr>
        </p:nvSpPr>
        <p:spPr/>
        <p:txBody>
          <a:bodyPr/>
          <a:lstStyle/>
          <a:p>
            <a:fld id="{D275CE6D-5C38-C543-B8AD-F8110668FDF9}" type="slidenum">
              <a:rPr lang="en-US" smtClean="0"/>
              <a:pPr/>
              <a:t>12</a:t>
            </a:fld>
            <a:endParaRPr lang="en-US" dirty="0"/>
          </a:p>
        </p:txBody>
      </p:sp>
      <p:sp>
        <p:nvSpPr>
          <p:cNvPr id="5" name="Text Placeholder 4">
            <a:extLst>
              <a:ext uri="{FF2B5EF4-FFF2-40B4-BE49-F238E27FC236}">
                <a16:creationId xmlns:a16="http://schemas.microsoft.com/office/drawing/2014/main" xmlns="" id="{4F8807B1-9E1D-EA4E-A72A-3DE49DEC748F}"/>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38FC1946-18F2-504D-B205-9B5619EA5E8F}"/>
              </a:ext>
            </a:extLst>
          </p:cNvPr>
          <p:cNvCxnSpPr>
            <a:cxnSpLocks/>
          </p:cNvCxnSpPr>
          <p:nvPr/>
        </p:nvCxnSpPr>
        <p:spPr>
          <a:xfrm>
            <a:off x="6541477" y="1145656"/>
            <a:ext cx="5650523"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1177027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D62869-5114-014F-9258-474E995158EF}"/>
              </a:ext>
            </a:extLst>
          </p:cNvPr>
          <p:cNvSpPr>
            <a:spLocks noGrp="1"/>
          </p:cNvSpPr>
          <p:nvPr>
            <p:ph type="title"/>
          </p:nvPr>
        </p:nvSpPr>
        <p:spPr/>
        <p:txBody>
          <a:bodyPr/>
          <a:lstStyle/>
          <a:p>
            <a:r>
              <a:rPr lang="en-US" dirty="0"/>
              <a:t>PSH Key Elements</a:t>
            </a:r>
          </a:p>
        </p:txBody>
      </p:sp>
      <p:sp>
        <p:nvSpPr>
          <p:cNvPr id="3" name="Content Placeholder 2">
            <a:extLst>
              <a:ext uri="{FF2B5EF4-FFF2-40B4-BE49-F238E27FC236}">
                <a16:creationId xmlns:a16="http://schemas.microsoft.com/office/drawing/2014/main" xmlns="" id="{7BC586C9-839C-E14F-BC31-BBB3CD978F1A}"/>
              </a:ext>
            </a:extLst>
          </p:cNvPr>
          <p:cNvSpPr>
            <a:spLocks noGrp="1"/>
          </p:cNvSpPr>
          <p:nvPr>
            <p:ph idx="1"/>
          </p:nvPr>
        </p:nvSpPr>
        <p:spPr>
          <a:xfrm>
            <a:off x="884582" y="1683908"/>
            <a:ext cx="10469217" cy="4675090"/>
          </a:xfrm>
        </p:spPr>
        <p:txBody>
          <a:bodyPr>
            <a:normAutofit lnSpcReduction="10000"/>
          </a:bodyPr>
          <a:lstStyle/>
          <a:p>
            <a:pPr marL="285750" indent="-285750">
              <a:lnSpc>
                <a:spcPct val="100000"/>
              </a:lnSpc>
            </a:pPr>
            <a:r>
              <a:rPr lang="en-US" sz="2600" dirty="0">
                <a:solidFill>
                  <a:schemeClr val="tx1"/>
                </a:solidFill>
              </a:rPr>
              <a:t>Tenants have choice about the support services they receive, being offered a range of services, most frequently including Assertive Community Treatment (ACT) or intensive case management. And all such services are focused on a person-centered approach</a:t>
            </a:r>
          </a:p>
          <a:p>
            <a:pPr marL="285750" lvl="0" indent="-285750">
              <a:lnSpc>
                <a:spcPct val="100000"/>
              </a:lnSpc>
            </a:pPr>
            <a:r>
              <a:rPr lang="en-US" sz="2600" dirty="0">
                <a:solidFill>
                  <a:schemeClr val="tx1"/>
                </a:solidFill>
              </a:rPr>
              <a:t>As the tenants’ needs change over time, they can receive more or less intensive services without losing their housing</a:t>
            </a:r>
          </a:p>
          <a:p>
            <a:pPr marL="285750" lvl="0" indent="-285750">
              <a:lnSpc>
                <a:spcPct val="100000"/>
              </a:lnSpc>
            </a:pPr>
            <a:r>
              <a:rPr lang="en-US" sz="2600" dirty="0">
                <a:solidFill>
                  <a:schemeClr val="tx1"/>
                </a:solidFill>
              </a:rPr>
              <a:t>Support services are designed to promote recovery and help tenants to choose, acquire, and keep housing</a:t>
            </a:r>
          </a:p>
          <a:p>
            <a:pPr marL="285750" lvl="0" indent="-285750">
              <a:lnSpc>
                <a:spcPct val="100000"/>
              </a:lnSpc>
            </a:pPr>
            <a:r>
              <a:rPr lang="en-US" sz="2600" dirty="0">
                <a:solidFill>
                  <a:schemeClr val="tx1"/>
                </a:solidFill>
              </a:rPr>
              <a:t>And finally, the provision of housing and support services are distinct, being provided by separate property management and support services; or if by staff from the same agency, those persons and roles do not overlap</a:t>
            </a:r>
          </a:p>
          <a:p>
            <a:endParaRPr lang="en-US" dirty="0"/>
          </a:p>
        </p:txBody>
      </p:sp>
      <p:sp>
        <p:nvSpPr>
          <p:cNvPr id="4" name="Slide Number Placeholder 3">
            <a:extLst>
              <a:ext uri="{FF2B5EF4-FFF2-40B4-BE49-F238E27FC236}">
                <a16:creationId xmlns:a16="http://schemas.microsoft.com/office/drawing/2014/main" xmlns="" id="{87AA10F6-EC6C-5F43-AA92-DA62259BBF60}"/>
              </a:ext>
            </a:extLst>
          </p:cNvPr>
          <p:cNvSpPr>
            <a:spLocks noGrp="1"/>
          </p:cNvSpPr>
          <p:nvPr>
            <p:ph type="sldNum" sz="quarter" idx="12"/>
          </p:nvPr>
        </p:nvSpPr>
        <p:spPr/>
        <p:txBody>
          <a:bodyPr/>
          <a:lstStyle/>
          <a:p>
            <a:fld id="{D275CE6D-5C38-C543-B8AD-F8110668FDF9}" type="slidenum">
              <a:rPr lang="en-US" smtClean="0"/>
              <a:pPr/>
              <a:t>13</a:t>
            </a:fld>
            <a:endParaRPr lang="en-US" dirty="0"/>
          </a:p>
        </p:txBody>
      </p:sp>
      <p:sp>
        <p:nvSpPr>
          <p:cNvPr id="5" name="Text Placeholder 4">
            <a:extLst>
              <a:ext uri="{FF2B5EF4-FFF2-40B4-BE49-F238E27FC236}">
                <a16:creationId xmlns:a16="http://schemas.microsoft.com/office/drawing/2014/main" xmlns="" id="{061E025A-5542-A249-B61D-BCCBD8081A29}"/>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12C4B711-270E-DF4D-BFF9-6C801E1C62BE}"/>
              </a:ext>
            </a:extLst>
          </p:cNvPr>
          <p:cNvCxnSpPr>
            <a:cxnSpLocks/>
          </p:cNvCxnSpPr>
          <p:nvPr/>
        </p:nvCxnSpPr>
        <p:spPr>
          <a:xfrm>
            <a:off x="6541477" y="1145656"/>
            <a:ext cx="5650523"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123579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2F7EAB-6E0A-C743-9A58-F5100D255AC3}"/>
              </a:ext>
            </a:extLst>
          </p:cNvPr>
          <p:cNvSpPr>
            <a:spLocks noGrp="1"/>
          </p:cNvSpPr>
          <p:nvPr>
            <p:ph type="title"/>
          </p:nvPr>
        </p:nvSpPr>
        <p:spPr/>
        <p:txBody>
          <a:bodyPr/>
          <a:lstStyle/>
          <a:p>
            <a:r>
              <a:rPr lang="en-US" dirty="0"/>
              <a:t>Approach Methods</a:t>
            </a:r>
          </a:p>
        </p:txBody>
      </p:sp>
      <p:sp>
        <p:nvSpPr>
          <p:cNvPr id="3" name="Content Placeholder 2">
            <a:extLst>
              <a:ext uri="{FF2B5EF4-FFF2-40B4-BE49-F238E27FC236}">
                <a16:creationId xmlns:a16="http://schemas.microsoft.com/office/drawing/2014/main" xmlns="" id="{3E328FBA-A100-D84F-81BE-953D014C7D7C}"/>
              </a:ext>
            </a:extLst>
          </p:cNvPr>
          <p:cNvSpPr>
            <a:spLocks noGrp="1"/>
          </p:cNvSpPr>
          <p:nvPr>
            <p:ph idx="1"/>
          </p:nvPr>
        </p:nvSpPr>
        <p:spPr>
          <a:xfrm>
            <a:off x="838200" y="1746562"/>
            <a:ext cx="10771505" cy="4351338"/>
          </a:xfrm>
        </p:spPr>
        <p:txBody>
          <a:bodyPr>
            <a:normAutofit/>
          </a:bodyPr>
          <a:lstStyle/>
          <a:p>
            <a:pPr marL="0" indent="0">
              <a:lnSpc>
                <a:spcPct val="110000"/>
              </a:lnSpc>
              <a:buNone/>
            </a:pPr>
            <a:r>
              <a:rPr lang="en-US" sz="2600" dirty="0"/>
              <a:t>Approaches to helping PSH tenants find affordable housing include:</a:t>
            </a:r>
          </a:p>
          <a:p>
            <a:pPr marL="458788" lvl="0" indent="-230188">
              <a:lnSpc>
                <a:spcPct val="110000"/>
              </a:lnSpc>
            </a:pPr>
            <a:r>
              <a:rPr lang="en-US" sz="2600" b="1" dirty="0"/>
              <a:t>Project-based rental assistance</a:t>
            </a:r>
            <a:r>
              <a:rPr lang="en-US" sz="2600" dirty="0"/>
              <a:t>: Housing subsidies tied to a particular unit and tenants who chose to live in those units pay a reduced rent	</a:t>
            </a:r>
          </a:p>
          <a:p>
            <a:pPr marL="458788" lvl="0" indent="-230188">
              <a:lnSpc>
                <a:spcPct val="110000"/>
              </a:lnSpc>
            </a:pPr>
            <a:r>
              <a:rPr lang="en-US" sz="2600" b="1" dirty="0"/>
              <a:t>Sponsor-based rental assistance</a:t>
            </a:r>
            <a:r>
              <a:rPr lang="en-US" sz="2600" dirty="0"/>
              <a:t>: A non-profit agency receives support to buy or lease housing that is then leased to qualified tenants</a:t>
            </a:r>
          </a:p>
          <a:p>
            <a:pPr marL="458788" lvl="0" indent="-230188">
              <a:lnSpc>
                <a:spcPct val="110000"/>
              </a:lnSpc>
            </a:pPr>
            <a:r>
              <a:rPr lang="en-US" sz="2600" b="1" dirty="0"/>
              <a:t>Tenant-based rental assistance</a:t>
            </a:r>
            <a:r>
              <a:rPr lang="en-US" sz="2600" dirty="0"/>
              <a:t>: A tenant receives a voucher, entitling the tenant to a reduced rent, which can be used to rent a unit of the tenant’s choice from a landlord who agrees to accept the voucher</a:t>
            </a:r>
          </a:p>
          <a:p>
            <a:pPr marL="0" indent="0">
              <a:buNone/>
            </a:pPr>
            <a:endParaRPr lang="en-US" dirty="0"/>
          </a:p>
        </p:txBody>
      </p:sp>
      <p:sp>
        <p:nvSpPr>
          <p:cNvPr id="4" name="Slide Number Placeholder 3">
            <a:extLst>
              <a:ext uri="{FF2B5EF4-FFF2-40B4-BE49-F238E27FC236}">
                <a16:creationId xmlns:a16="http://schemas.microsoft.com/office/drawing/2014/main" xmlns="" id="{BAB7BD57-2B9A-C747-9332-F1B0D4A70F18}"/>
              </a:ext>
            </a:extLst>
          </p:cNvPr>
          <p:cNvSpPr>
            <a:spLocks noGrp="1"/>
          </p:cNvSpPr>
          <p:nvPr>
            <p:ph type="sldNum" sz="quarter" idx="12"/>
          </p:nvPr>
        </p:nvSpPr>
        <p:spPr/>
        <p:txBody>
          <a:bodyPr/>
          <a:lstStyle/>
          <a:p>
            <a:fld id="{D275CE6D-5C38-C543-B8AD-F8110668FDF9}" type="slidenum">
              <a:rPr lang="en-US" smtClean="0"/>
              <a:pPr/>
              <a:t>14</a:t>
            </a:fld>
            <a:endParaRPr lang="en-US" dirty="0"/>
          </a:p>
        </p:txBody>
      </p:sp>
      <p:sp>
        <p:nvSpPr>
          <p:cNvPr id="5" name="Text Placeholder 4">
            <a:extLst>
              <a:ext uri="{FF2B5EF4-FFF2-40B4-BE49-F238E27FC236}">
                <a16:creationId xmlns:a16="http://schemas.microsoft.com/office/drawing/2014/main" xmlns="" id="{712AFE3F-093E-5743-8851-95219910BB25}"/>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4C297694-8653-144E-B540-1D7666F7DBF9}"/>
              </a:ext>
            </a:extLst>
          </p:cNvPr>
          <p:cNvCxnSpPr>
            <a:cxnSpLocks/>
          </p:cNvCxnSpPr>
          <p:nvPr/>
        </p:nvCxnSpPr>
        <p:spPr>
          <a:xfrm>
            <a:off x="6702251" y="1145656"/>
            <a:ext cx="5489749"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28747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E41DEF-78AC-894C-849E-D18EEBE52027}"/>
              </a:ext>
            </a:extLst>
          </p:cNvPr>
          <p:cNvSpPr>
            <a:spLocks noGrp="1"/>
          </p:cNvSpPr>
          <p:nvPr>
            <p:ph type="title"/>
          </p:nvPr>
        </p:nvSpPr>
        <p:spPr/>
        <p:txBody>
          <a:bodyPr/>
          <a:lstStyle/>
          <a:p>
            <a:r>
              <a:rPr lang="en-US" dirty="0"/>
              <a:t>Approach Methods</a:t>
            </a:r>
          </a:p>
        </p:txBody>
      </p:sp>
      <p:sp>
        <p:nvSpPr>
          <p:cNvPr id="3" name="Content Placeholder 2">
            <a:extLst>
              <a:ext uri="{FF2B5EF4-FFF2-40B4-BE49-F238E27FC236}">
                <a16:creationId xmlns:a16="http://schemas.microsoft.com/office/drawing/2014/main" xmlns="" id="{A631C89C-F511-2C4F-80BD-56EB5C11A4F4}"/>
              </a:ext>
            </a:extLst>
          </p:cNvPr>
          <p:cNvSpPr>
            <a:spLocks noGrp="1"/>
          </p:cNvSpPr>
          <p:nvPr>
            <p:ph idx="1"/>
          </p:nvPr>
        </p:nvSpPr>
        <p:spPr>
          <a:xfrm>
            <a:off x="884583" y="1825625"/>
            <a:ext cx="10469217" cy="4351338"/>
          </a:xfrm>
        </p:spPr>
        <p:txBody>
          <a:bodyPr/>
          <a:lstStyle/>
          <a:p>
            <a:pPr marL="0" indent="0">
              <a:lnSpc>
                <a:spcPct val="100000"/>
              </a:lnSpc>
              <a:buNone/>
            </a:pPr>
            <a:r>
              <a:rPr lang="en-US" sz="2600" b="1" dirty="0">
                <a:solidFill>
                  <a:srgbClr val="980000"/>
                </a:solidFill>
              </a:rPr>
              <a:t>The three approaches can be used to provide services to tenants in two types of settings:</a:t>
            </a:r>
            <a:endParaRPr lang="en-US" sz="2600" dirty="0">
              <a:solidFill>
                <a:srgbClr val="980000"/>
              </a:solidFill>
            </a:endParaRPr>
          </a:p>
          <a:p>
            <a:pPr marL="458788" lvl="0" indent="-230188">
              <a:lnSpc>
                <a:spcPct val="100000"/>
              </a:lnSpc>
            </a:pPr>
            <a:r>
              <a:rPr lang="en-US" sz="2600" b="1" dirty="0"/>
              <a:t>Single-site housing</a:t>
            </a:r>
            <a:r>
              <a:rPr lang="en-US" sz="2600" dirty="0"/>
              <a:t> is housing in which tenants who receive support services live together in a single building or complex of buildings, with or without on-site support services </a:t>
            </a:r>
          </a:p>
          <a:p>
            <a:pPr marL="458788" lvl="0" indent="-230188">
              <a:lnSpc>
                <a:spcPct val="100000"/>
              </a:lnSpc>
            </a:pPr>
            <a:r>
              <a:rPr lang="en-US" sz="2600" b="1" dirty="0"/>
              <a:t>Scattered-site housing</a:t>
            </a:r>
            <a:r>
              <a:rPr lang="en-US" sz="2600" dirty="0"/>
              <a:t> is housing in which tenants who receive support services live throughout the community in housing that can be agency-owned or privately-owned</a:t>
            </a:r>
          </a:p>
          <a:p>
            <a:endParaRPr lang="en-US" dirty="0"/>
          </a:p>
        </p:txBody>
      </p:sp>
      <p:sp>
        <p:nvSpPr>
          <p:cNvPr id="4" name="Slide Number Placeholder 3">
            <a:extLst>
              <a:ext uri="{FF2B5EF4-FFF2-40B4-BE49-F238E27FC236}">
                <a16:creationId xmlns:a16="http://schemas.microsoft.com/office/drawing/2014/main" xmlns="" id="{72AC29C0-38F9-2048-8C6E-F9B5CB0A07E5}"/>
              </a:ext>
            </a:extLst>
          </p:cNvPr>
          <p:cNvSpPr>
            <a:spLocks noGrp="1"/>
          </p:cNvSpPr>
          <p:nvPr>
            <p:ph type="sldNum" sz="quarter" idx="12"/>
          </p:nvPr>
        </p:nvSpPr>
        <p:spPr/>
        <p:txBody>
          <a:bodyPr/>
          <a:lstStyle/>
          <a:p>
            <a:fld id="{D275CE6D-5C38-C543-B8AD-F8110668FDF9}" type="slidenum">
              <a:rPr lang="en-US" smtClean="0"/>
              <a:pPr/>
              <a:t>15</a:t>
            </a:fld>
            <a:endParaRPr lang="en-US" dirty="0"/>
          </a:p>
        </p:txBody>
      </p:sp>
      <p:sp>
        <p:nvSpPr>
          <p:cNvPr id="5" name="Text Placeholder 4">
            <a:extLst>
              <a:ext uri="{FF2B5EF4-FFF2-40B4-BE49-F238E27FC236}">
                <a16:creationId xmlns:a16="http://schemas.microsoft.com/office/drawing/2014/main" xmlns="" id="{181F691F-F314-854B-B675-66C27F7E6BBA}"/>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13A4E5C0-F9FA-404D-8E0A-0A8F08083A17}"/>
              </a:ext>
            </a:extLst>
          </p:cNvPr>
          <p:cNvCxnSpPr>
            <a:cxnSpLocks/>
          </p:cNvCxnSpPr>
          <p:nvPr/>
        </p:nvCxnSpPr>
        <p:spPr>
          <a:xfrm>
            <a:off x="6702251" y="1145656"/>
            <a:ext cx="5489749"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306368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E51A45-7082-E244-8345-57CFCF05C473}"/>
              </a:ext>
            </a:extLst>
          </p:cNvPr>
          <p:cNvSpPr>
            <a:spLocks noGrp="1"/>
          </p:cNvSpPr>
          <p:nvPr>
            <p:ph type="title"/>
          </p:nvPr>
        </p:nvSpPr>
        <p:spPr/>
        <p:txBody>
          <a:bodyPr/>
          <a:lstStyle/>
          <a:p>
            <a:r>
              <a:rPr lang="en-US" dirty="0"/>
              <a:t>Person-Centered Assessment</a:t>
            </a:r>
          </a:p>
        </p:txBody>
      </p:sp>
      <p:sp>
        <p:nvSpPr>
          <p:cNvPr id="3" name="Content Placeholder 2">
            <a:extLst>
              <a:ext uri="{FF2B5EF4-FFF2-40B4-BE49-F238E27FC236}">
                <a16:creationId xmlns:a16="http://schemas.microsoft.com/office/drawing/2014/main" xmlns="" id="{86545DD3-950B-764E-8BE3-6FE16653F19A}"/>
              </a:ext>
            </a:extLst>
          </p:cNvPr>
          <p:cNvSpPr>
            <a:spLocks noGrp="1"/>
          </p:cNvSpPr>
          <p:nvPr>
            <p:ph idx="1"/>
          </p:nvPr>
        </p:nvSpPr>
        <p:spPr>
          <a:xfrm>
            <a:off x="884583" y="1825625"/>
            <a:ext cx="10469217" cy="4351338"/>
          </a:xfrm>
        </p:spPr>
        <p:txBody>
          <a:bodyPr/>
          <a:lstStyle/>
          <a:p>
            <a:pPr marL="342900" indent="-342900"/>
            <a:r>
              <a:rPr lang="en-US" sz="2600" dirty="0">
                <a:solidFill>
                  <a:schemeClr val="tx1"/>
                </a:solidFill>
              </a:rPr>
              <a:t>Person-centered, face-to-face interview</a:t>
            </a:r>
          </a:p>
          <a:p>
            <a:pPr marL="342900" indent="-342900"/>
            <a:r>
              <a:rPr lang="en-US" sz="2600" dirty="0">
                <a:solidFill>
                  <a:schemeClr val="tx1"/>
                </a:solidFill>
              </a:rPr>
              <a:t>Identify: Strengths, assets, preferences, needs, challenges</a:t>
            </a:r>
          </a:p>
          <a:p>
            <a:pPr marL="342900" indent="-342900"/>
            <a:r>
              <a:rPr lang="en-US" sz="2600" dirty="0">
                <a:solidFill>
                  <a:schemeClr val="tx1"/>
                </a:solidFill>
              </a:rPr>
              <a:t>Educate about housing options to ensure informed choice</a:t>
            </a:r>
          </a:p>
          <a:p>
            <a:pPr marL="342900" indent="-342900"/>
            <a:r>
              <a:rPr lang="en-US" sz="2600" dirty="0">
                <a:solidFill>
                  <a:schemeClr val="tx1"/>
                </a:solidFill>
              </a:rPr>
              <a:t>Develop strategies for accessing programs</a:t>
            </a:r>
          </a:p>
          <a:p>
            <a:endParaRPr lang="en-US" dirty="0"/>
          </a:p>
        </p:txBody>
      </p:sp>
      <p:sp>
        <p:nvSpPr>
          <p:cNvPr id="4" name="Slide Number Placeholder 3">
            <a:extLst>
              <a:ext uri="{FF2B5EF4-FFF2-40B4-BE49-F238E27FC236}">
                <a16:creationId xmlns:a16="http://schemas.microsoft.com/office/drawing/2014/main" xmlns="" id="{A663DCE2-3D53-9D4A-B69B-02F827F2C9C1}"/>
              </a:ext>
            </a:extLst>
          </p:cNvPr>
          <p:cNvSpPr>
            <a:spLocks noGrp="1"/>
          </p:cNvSpPr>
          <p:nvPr>
            <p:ph type="sldNum" sz="quarter" idx="12"/>
          </p:nvPr>
        </p:nvSpPr>
        <p:spPr/>
        <p:txBody>
          <a:bodyPr/>
          <a:lstStyle/>
          <a:p>
            <a:fld id="{D275CE6D-5C38-C543-B8AD-F8110668FDF9}" type="slidenum">
              <a:rPr lang="en-US" smtClean="0"/>
              <a:pPr/>
              <a:t>16</a:t>
            </a:fld>
            <a:endParaRPr lang="en-US" dirty="0"/>
          </a:p>
        </p:txBody>
      </p:sp>
      <p:sp>
        <p:nvSpPr>
          <p:cNvPr id="5" name="Text Placeholder 4">
            <a:extLst>
              <a:ext uri="{FF2B5EF4-FFF2-40B4-BE49-F238E27FC236}">
                <a16:creationId xmlns:a16="http://schemas.microsoft.com/office/drawing/2014/main" xmlns="" id="{24DB873B-63AB-0646-886E-3B9E8D0076F6}"/>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B609E284-F5D9-B946-8909-533673D1834A}"/>
              </a:ext>
            </a:extLst>
          </p:cNvPr>
          <p:cNvCxnSpPr>
            <a:cxnSpLocks/>
          </p:cNvCxnSpPr>
          <p:nvPr/>
        </p:nvCxnSpPr>
        <p:spPr>
          <a:xfrm>
            <a:off x="9606224" y="1145656"/>
            <a:ext cx="2585776"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1534444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DC6483-5E63-6644-A616-93E67BED3F04}"/>
              </a:ext>
            </a:extLst>
          </p:cNvPr>
          <p:cNvSpPr>
            <a:spLocks noGrp="1"/>
          </p:cNvSpPr>
          <p:nvPr>
            <p:ph type="title"/>
          </p:nvPr>
        </p:nvSpPr>
        <p:spPr/>
        <p:txBody>
          <a:bodyPr/>
          <a:lstStyle/>
          <a:p>
            <a:r>
              <a:rPr lang="en-US" dirty="0"/>
              <a:t>Common Challenges</a:t>
            </a:r>
          </a:p>
        </p:txBody>
      </p:sp>
      <p:sp>
        <p:nvSpPr>
          <p:cNvPr id="3" name="Content Placeholder 2">
            <a:extLst>
              <a:ext uri="{FF2B5EF4-FFF2-40B4-BE49-F238E27FC236}">
                <a16:creationId xmlns:a16="http://schemas.microsoft.com/office/drawing/2014/main" xmlns="" id="{FAF7FDD4-1948-4540-B1A2-1E10853320D8}"/>
              </a:ext>
            </a:extLst>
          </p:cNvPr>
          <p:cNvSpPr>
            <a:spLocks noGrp="1"/>
          </p:cNvSpPr>
          <p:nvPr>
            <p:ph idx="1"/>
          </p:nvPr>
        </p:nvSpPr>
        <p:spPr>
          <a:xfrm>
            <a:off x="884583" y="1746562"/>
            <a:ext cx="10469217" cy="4351338"/>
          </a:xfrm>
        </p:spPr>
        <p:txBody>
          <a:bodyPr/>
          <a:lstStyle/>
          <a:p>
            <a:pPr marL="0" indent="0">
              <a:buNone/>
            </a:pPr>
            <a:r>
              <a:rPr lang="en-US" sz="2600" dirty="0">
                <a:solidFill>
                  <a:schemeClr val="tx1"/>
                </a:solidFill>
              </a:rPr>
              <a:t>Common challenges and barriers to accessing housing for people with disabilities include:</a:t>
            </a:r>
          </a:p>
          <a:p>
            <a:endParaRPr lang="en-US" dirty="0"/>
          </a:p>
        </p:txBody>
      </p:sp>
      <p:sp>
        <p:nvSpPr>
          <p:cNvPr id="4" name="Slide Number Placeholder 3">
            <a:extLst>
              <a:ext uri="{FF2B5EF4-FFF2-40B4-BE49-F238E27FC236}">
                <a16:creationId xmlns:a16="http://schemas.microsoft.com/office/drawing/2014/main" xmlns="" id="{45BFB516-4960-EF45-8FBE-BD66C1746DB0}"/>
              </a:ext>
            </a:extLst>
          </p:cNvPr>
          <p:cNvSpPr>
            <a:spLocks noGrp="1"/>
          </p:cNvSpPr>
          <p:nvPr>
            <p:ph type="sldNum" sz="quarter" idx="12"/>
          </p:nvPr>
        </p:nvSpPr>
        <p:spPr/>
        <p:txBody>
          <a:bodyPr/>
          <a:lstStyle/>
          <a:p>
            <a:fld id="{D275CE6D-5C38-C543-B8AD-F8110668FDF9}" type="slidenum">
              <a:rPr lang="en-US" smtClean="0"/>
              <a:pPr/>
              <a:t>17</a:t>
            </a:fld>
            <a:endParaRPr lang="en-US" dirty="0"/>
          </a:p>
        </p:txBody>
      </p:sp>
      <p:sp>
        <p:nvSpPr>
          <p:cNvPr id="5" name="Text Placeholder 4">
            <a:extLst>
              <a:ext uri="{FF2B5EF4-FFF2-40B4-BE49-F238E27FC236}">
                <a16:creationId xmlns:a16="http://schemas.microsoft.com/office/drawing/2014/main" xmlns="" id="{9E869144-7658-BC46-9BD0-1C869B8E2E14}"/>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xmlns="" id="{291FECCB-6125-E843-9428-B25BDDF6B2A3}"/>
              </a:ext>
            </a:extLst>
          </p:cNvPr>
          <p:cNvSpPr txBox="1">
            <a:spLocks/>
          </p:cNvSpPr>
          <p:nvPr/>
        </p:nvSpPr>
        <p:spPr>
          <a:xfrm>
            <a:off x="6681714" y="2712704"/>
            <a:ext cx="4361424" cy="28138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lnSpc>
                <a:spcPct val="100000"/>
              </a:lnSpc>
            </a:pPr>
            <a:r>
              <a:rPr lang="en-US" sz="2000" dirty="0"/>
              <a:t>Utility arrearages </a:t>
            </a:r>
          </a:p>
          <a:p>
            <a:pPr marL="214313" indent="-214313">
              <a:lnSpc>
                <a:spcPct val="100000"/>
              </a:lnSpc>
            </a:pPr>
            <a:r>
              <a:rPr lang="en-US" sz="2000" dirty="0"/>
              <a:t>Lack of needed documentation: (Social Security card, Social Security Administration (SSA) award letter, Photo ID, Birth Certificate, income verification, etc.)</a:t>
            </a:r>
          </a:p>
          <a:p>
            <a:pPr marL="214313" indent="-214313">
              <a:lnSpc>
                <a:spcPct val="100000"/>
              </a:lnSpc>
            </a:pPr>
            <a:r>
              <a:rPr lang="en-US" sz="2000" dirty="0"/>
              <a:t> Housing waiting lists</a:t>
            </a:r>
          </a:p>
          <a:p>
            <a:endParaRPr lang="en-US" sz="2100" dirty="0"/>
          </a:p>
        </p:txBody>
      </p:sp>
      <p:sp>
        <p:nvSpPr>
          <p:cNvPr id="7" name="Content Placeholder 1">
            <a:extLst>
              <a:ext uri="{FF2B5EF4-FFF2-40B4-BE49-F238E27FC236}">
                <a16:creationId xmlns:a16="http://schemas.microsoft.com/office/drawing/2014/main" xmlns="" id="{6B22A3BA-EAAD-C340-9761-76244ACA0644}"/>
              </a:ext>
            </a:extLst>
          </p:cNvPr>
          <p:cNvSpPr txBox="1">
            <a:spLocks/>
          </p:cNvSpPr>
          <p:nvPr/>
        </p:nvSpPr>
        <p:spPr>
          <a:xfrm>
            <a:off x="1179328" y="2712704"/>
            <a:ext cx="5207641" cy="281388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lnSpc>
                <a:spcPct val="120000"/>
              </a:lnSpc>
            </a:pPr>
            <a:r>
              <a:rPr lang="en-US" sz="2000" dirty="0">
                <a:solidFill>
                  <a:schemeClr val="tx1"/>
                </a:solidFill>
              </a:rPr>
              <a:t>Lack of affordable housing in Maryland</a:t>
            </a:r>
          </a:p>
          <a:p>
            <a:pPr marL="214313" indent="-214313">
              <a:lnSpc>
                <a:spcPct val="120000"/>
              </a:lnSpc>
            </a:pPr>
            <a:r>
              <a:rPr lang="en-US" sz="2000" dirty="0">
                <a:solidFill>
                  <a:schemeClr val="tx1"/>
                </a:solidFill>
              </a:rPr>
              <a:t>Social Security Income (SSI) maximum benefit amount below Federal Poverty Level (FPL) ($750/month)</a:t>
            </a:r>
          </a:p>
          <a:p>
            <a:pPr marL="214313" indent="-214313">
              <a:lnSpc>
                <a:spcPct val="120000"/>
              </a:lnSpc>
            </a:pPr>
            <a:r>
              <a:rPr lang="en-US" sz="2000" dirty="0">
                <a:solidFill>
                  <a:schemeClr val="tx1"/>
                </a:solidFill>
              </a:rPr>
              <a:t>Criminal background checks</a:t>
            </a:r>
          </a:p>
          <a:p>
            <a:pPr marL="214313" indent="-214313">
              <a:lnSpc>
                <a:spcPct val="120000"/>
              </a:lnSpc>
            </a:pPr>
            <a:r>
              <a:rPr lang="en-US" sz="2000" dirty="0">
                <a:solidFill>
                  <a:schemeClr val="tx1"/>
                </a:solidFill>
              </a:rPr>
              <a:t>Credit checks and rental histories</a:t>
            </a:r>
          </a:p>
        </p:txBody>
      </p:sp>
      <p:cxnSp>
        <p:nvCxnSpPr>
          <p:cNvPr id="8" name="Shape 99">
            <a:extLst>
              <a:ext uri="{FF2B5EF4-FFF2-40B4-BE49-F238E27FC236}">
                <a16:creationId xmlns:a16="http://schemas.microsoft.com/office/drawing/2014/main" xmlns="" id="{EC42854A-1F22-5040-B160-355E04F9241F}"/>
              </a:ext>
            </a:extLst>
          </p:cNvPr>
          <p:cNvCxnSpPr>
            <a:cxnSpLocks/>
          </p:cNvCxnSpPr>
          <p:nvPr/>
        </p:nvCxnSpPr>
        <p:spPr>
          <a:xfrm>
            <a:off x="7104185" y="1145656"/>
            <a:ext cx="5087815"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980898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4F45A8-E6F2-1049-839B-16359CBE6D75}"/>
              </a:ext>
            </a:extLst>
          </p:cNvPr>
          <p:cNvSpPr>
            <a:spLocks noGrp="1"/>
          </p:cNvSpPr>
          <p:nvPr>
            <p:ph type="title"/>
          </p:nvPr>
        </p:nvSpPr>
        <p:spPr/>
        <p:txBody>
          <a:bodyPr/>
          <a:lstStyle/>
          <a:p>
            <a:r>
              <a:rPr lang="en-US" dirty="0"/>
              <a:t>Documentation</a:t>
            </a:r>
          </a:p>
        </p:txBody>
      </p:sp>
      <p:sp>
        <p:nvSpPr>
          <p:cNvPr id="3" name="Content Placeholder 2">
            <a:extLst>
              <a:ext uri="{FF2B5EF4-FFF2-40B4-BE49-F238E27FC236}">
                <a16:creationId xmlns:a16="http://schemas.microsoft.com/office/drawing/2014/main" xmlns="" id="{A2774503-4CE0-9D40-B561-D93131D84119}"/>
              </a:ext>
            </a:extLst>
          </p:cNvPr>
          <p:cNvSpPr>
            <a:spLocks noGrp="1"/>
          </p:cNvSpPr>
          <p:nvPr>
            <p:ph idx="1"/>
          </p:nvPr>
        </p:nvSpPr>
        <p:spPr>
          <a:xfrm>
            <a:off x="884583" y="1746562"/>
            <a:ext cx="10972472" cy="4351338"/>
          </a:xfrm>
        </p:spPr>
        <p:txBody>
          <a:bodyPr>
            <a:normAutofit fontScale="77500" lnSpcReduction="20000"/>
          </a:bodyPr>
          <a:lstStyle/>
          <a:p>
            <a:pPr marL="0" indent="0">
              <a:buNone/>
            </a:pPr>
            <a:r>
              <a:rPr lang="en-US" sz="3400" b="1" dirty="0">
                <a:ea typeface="Rockwell" panose="02060603020205020403" pitchFamily="18" charset="0"/>
              </a:rPr>
              <a:t>Housing Documentation Checklist </a:t>
            </a:r>
            <a:r>
              <a:rPr lang="en-US" sz="3400" dirty="0">
                <a:ea typeface="Rockwell" panose="02060603020205020403" pitchFamily="18" charset="0"/>
              </a:rPr>
              <a:t>(work on this sooner, rather than later):</a:t>
            </a:r>
          </a:p>
          <a:p>
            <a:pPr marL="0" indent="0">
              <a:buNone/>
            </a:pPr>
            <a:endParaRPr lang="en-US" sz="1500" dirty="0">
              <a:latin typeface="Nyala" panose="02000504070300020003" pitchFamily="2" charset="0"/>
              <a:ea typeface="Rockwell" panose="02060603020205020403" pitchFamily="18" charset="0"/>
            </a:endParaRPr>
          </a:p>
          <a:p>
            <a:pPr marL="458788" indent="-230188">
              <a:buFont typeface="Wingdings" panose="05000000000000000000" pitchFamily="2" charset="2"/>
              <a:buChar char="q"/>
            </a:pPr>
            <a:r>
              <a:rPr lang="en-US" dirty="0">
                <a:ea typeface="Rockwell" panose="02060603020205020403" pitchFamily="18" charset="0"/>
              </a:rPr>
              <a:t>Birth certificate (all household members) </a:t>
            </a:r>
            <a:r>
              <a:rPr lang="en-US" u="sng" dirty="0">
                <a:solidFill>
                  <a:srgbClr val="BC5FBC"/>
                </a:solidFill>
                <a:ea typeface="Rockwell" panose="02060603020205020403" pitchFamily="18" charset="0"/>
                <a:hlinkClick r:id="rId2"/>
              </a:rPr>
              <a:t>http://dhmh.maryland.gov/vsa/Pages/birth.aspx</a:t>
            </a:r>
            <a:r>
              <a:rPr lang="en-US" u="sng" dirty="0">
                <a:solidFill>
                  <a:srgbClr val="BC5FBC"/>
                </a:solidFill>
                <a:ea typeface="Rockwell" panose="02060603020205020403" pitchFamily="18" charset="0"/>
              </a:rPr>
              <a:t> </a:t>
            </a:r>
            <a:endParaRPr lang="en-US" dirty="0">
              <a:ea typeface="Rockwell" panose="02060603020205020403" pitchFamily="18" charset="0"/>
            </a:endParaRPr>
          </a:p>
          <a:p>
            <a:pPr marL="458788" indent="-230188"/>
            <a:endParaRPr lang="en-US" sz="900" dirty="0">
              <a:ea typeface="Rockwell" panose="02060603020205020403" pitchFamily="18" charset="0"/>
            </a:endParaRPr>
          </a:p>
          <a:p>
            <a:pPr marL="458788" indent="-230188">
              <a:buFont typeface="Wingdings" panose="05000000000000000000" pitchFamily="2" charset="2"/>
              <a:buChar char="q"/>
            </a:pPr>
            <a:r>
              <a:rPr lang="en-US" dirty="0">
                <a:ea typeface="Rockwell" panose="02060603020205020403" pitchFamily="18" charset="0"/>
              </a:rPr>
              <a:t>Valid government-issued photo ID (passport or state ID)for all household members over 18</a:t>
            </a:r>
          </a:p>
          <a:p>
            <a:pPr marL="458788" indent="-230188"/>
            <a:endParaRPr lang="en-US" sz="900" dirty="0">
              <a:ea typeface="Rockwell" panose="02060603020205020403" pitchFamily="18" charset="0"/>
            </a:endParaRPr>
          </a:p>
          <a:p>
            <a:pPr marL="458788" indent="-230188">
              <a:buFont typeface="Wingdings" panose="05000000000000000000" pitchFamily="2" charset="2"/>
              <a:buChar char="q"/>
            </a:pPr>
            <a:r>
              <a:rPr lang="en-US" dirty="0">
                <a:ea typeface="Rockwell" panose="02060603020205020403" pitchFamily="18" charset="0"/>
              </a:rPr>
              <a:t>Social Security card (all household members)</a:t>
            </a:r>
          </a:p>
          <a:p>
            <a:pPr marL="458788" indent="-230188">
              <a:buFont typeface="Wingdings" panose="05000000000000000000" pitchFamily="2" charset="2"/>
              <a:buChar char="q"/>
            </a:pPr>
            <a:endParaRPr lang="en-US" sz="900" dirty="0">
              <a:ea typeface="Rockwell" panose="02060603020205020403" pitchFamily="18" charset="0"/>
            </a:endParaRPr>
          </a:p>
          <a:p>
            <a:pPr marL="458788" indent="-230188">
              <a:buFont typeface="Wingdings" panose="05000000000000000000" pitchFamily="2" charset="2"/>
              <a:buChar char="q"/>
            </a:pPr>
            <a:r>
              <a:rPr lang="en-US" dirty="0">
                <a:ea typeface="Rockwell" panose="02060603020205020403" pitchFamily="18" charset="0"/>
              </a:rPr>
              <a:t>Proof of citizenship/legal status (if applicable)</a:t>
            </a:r>
          </a:p>
          <a:p>
            <a:pPr marL="458788" indent="-230188"/>
            <a:endParaRPr lang="en-US" sz="800" dirty="0">
              <a:ea typeface="Rockwell" panose="02060603020205020403" pitchFamily="18" charset="0"/>
            </a:endParaRPr>
          </a:p>
          <a:p>
            <a:pPr marL="458788" indent="-230188">
              <a:buFont typeface="Wingdings" panose="05000000000000000000" pitchFamily="2" charset="2"/>
              <a:buChar char="q"/>
            </a:pPr>
            <a:r>
              <a:rPr lang="en-US" dirty="0">
                <a:ea typeface="Rockwell" panose="02060603020205020403" pitchFamily="18" charset="0"/>
              </a:rPr>
              <a:t>Child custody — Court documentation showing custody or guardianship (if applicable)</a:t>
            </a:r>
          </a:p>
          <a:p>
            <a:pPr marL="458788" indent="-230188">
              <a:buFont typeface="Wingdings" panose="05000000000000000000" pitchFamily="2" charset="2"/>
              <a:buChar char="q"/>
            </a:pPr>
            <a:endParaRPr lang="en-US" sz="800" dirty="0">
              <a:ea typeface="Rockwell" panose="02060603020205020403" pitchFamily="18" charset="0"/>
            </a:endParaRPr>
          </a:p>
          <a:p>
            <a:pPr marL="458788" indent="-230188">
              <a:buFont typeface="Wingdings" panose="05000000000000000000" pitchFamily="2" charset="2"/>
              <a:buChar char="q"/>
            </a:pPr>
            <a:r>
              <a:rPr lang="en-US" dirty="0">
                <a:ea typeface="Rockwell" panose="02060603020205020403" pitchFamily="18" charset="0"/>
              </a:rPr>
              <a:t>Divorce decree or separation agreement (if applicable)</a:t>
            </a:r>
          </a:p>
          <a:p>
            <a:endParaRPr lang="en-US" dirty="0"/>
          </a:p>
        </p:txBody>
      </p:sp>
      <p:sp>
        <p:nvSpPr>
          <p:cNvPr id="4" name="Slide Number Placeholder 3">
            <a:extLst>
              <a:ext uri="{FF2B5EF4-FFF2-40B4-BE49-F238E27FC236}">
                <a16:creationId xmlns:a16="http://schemas.microsoft.com/office/drawing/2014/main" xmlns="" id="{2DADBF47-C582-AD4D-9C79-B3159DFBB364}"/>
              </a:ext>
            </a:extLst>
          </p:cNvPr>
          <p:cNvSpPr>
            <a:spLocks noGrp="1"/>
          </p:cNvSpPr>
          <p:nvPr>
            <p:ph type="sldNum" sz="quarter" idx="12"/>
          </p:nvPr>
        </p:nvSpPr>
        <p:spPr/>
        <p:txBody>
          <a:bodyPr/>
          <a:lstStyle/>
          <a:p>
            <a:fld id="{D275CE6D-5C38-C543-B8AD-F8110668FDF9}" type="slidenum">
              <a:rPr lang="en-US" smtClean="0"/>
              <a:pPr/>
              <a:t>18</a:t>
            </a:fld>
            <a:endParaRPr lang="en-US" dirty="0"/>
          </a:p>
        </p:txBody>
      </p:sp>
      <p:sp>
        <p:nvSpPr>
          <p:cNvPr id="5" name="Text Placeholder 4">
            <a:extLst>
              <a:ext uri="{FF2B5EF4-FFF2-40B4-BE49-F238E27FC236}">
                <a16:creationId xmlns:a16="http://schemas.microsoft.com/office/drawing/2014/main" xmlns="" id="{0E4E1415-EA1B-824A-923D-43254AEC9DBC}"/>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1AD56C34-BD51-F647-82C1-D4E50A61F8E9}"/>
              </a:ext>
            </a:extLst>
          </p:cNvPr>
          <p:cNvCxnSpPr>
            <a:cxnSpLocks/>
          </p:cNvCxnSpPr>
          <p:nvPr/>
        </p:nvCxnSpPr>
        <p:spPr>
          <a:xfrm>
            <a:off x="5727560" y="1145656"/>
            <a:ext cx="6464440"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442062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4DE34-9CAF-9F4E-ABE0-AA2CCA00B625}"/>
              </a:ext>
            </a:extLst>
          </p:cNvPr>
          <p:cNvSpPr>
            <a:spLocks noGrp="1"/>
          </p:cNvSpPr>
          <p:nvPr>
            <p:ph type="title"/>
          </p:nvPr>
        </p:nvSpPr>
        <p:spPr/>
        <p:txBody>
          <a:bodyPr/>
          <a:lstStyle/>
          <a:p>
            <a:r>
              <a:rPr lang="en-US" dirty="0"/>
              <a:t>Identifying Challenges</a:t>
            </a:r>
          </a:p>
        </p:txBody>
      </p:sp>
      <p:sp>
        <p:nvSpPr>
          <p:cNvPr id="3" name="Content Placeholder 2">
            <a:extLst>
              <a:ext uri="{FF2B5EF4-FFF2-40B4-BE49-F238E27FC236}">
                <a16:creationId xmlns:a16="http://schemas.microsoft.com/office/drawing/2014/main" xmlns="" id="{F4C6A978-F743-6D44-B37D-E673C1098225}"/>
              </a:ext>
            </a:extLst>
          </p:cNvPr>
          <p:cNvSpPr>
            <a:spLocks noGrp="1"/>
          </p:cNvSpPr>
          <p:nvPr>
            <p:ph idx="1"/>
          </p:nvPr>
        </p:nvSpPr>
        <p:spPr>
          <a:xfrm>
            <a:off x="884583" y="1696405"/>
            <a:ext cx="10469217" cy="4351338"/>
          </a:xfrm>
        </p:spPr>
        <p:txBody>
          <a:bodyPr>
            <a:normAutofit/>
          </a:bodyPr>
          <a:lstStyle/>
          <a:p>
            <a:pPr marL="0" indent="0">
              <a:lnSpc>
                <a:spcPct val="120000"/>
              </a:lnSpc>
              <a:buNone/>
            </a:pPr>
            <a:r>
              <a:rPr lang="en-US" sz="2600" dirty="0">
                <a:solidFill>
                  <a:schemeClr val="tx1"/>
                </a:solidFill>
              </a:rPr>
              <a:t>Identify any challenges to accessing housing programs as soon as a person expresses interest in applying:</a:t>
            </a:r>
          </a:p>
          <a:p>
            <a:pPr marL="458788" lvl="0" indent="-230188">
              <a:lnSpc>
                <a:spcPct val="120000"/>
              </a:lnSpc>
              <a:buSzPct val="80000"/>
              <a:defRPr/>
            </a:pPr>
            <a:r>
              <a:rPr lang="en-US" sz="2600" b="1" dirty="0"/>
              <a:t>Credit</a:t>
            </a:r>
          </a:p>
          <a:p>
            <a:pPr marL="458788" lvl="0" indent="-230188">
              <a:lnSpc>
                <a:spcPct val="120000"/>
              </a:lnSpc>
              <a:buSzPct val="80000"/>
              <a:defRPr/>
            </a:pPr>
            <a:r>
              <a:rPr lang="en-US" sz="2600" b="1" dirty="0"/>
              <a:t>Criminal</a:t>
            </a:r>
          </a:p>
          <a:p>
            <a:pPr marL="458788" lvl="0" indent="-230188">
              <a:lnSpc>
                <a:spcPct val="120000"/>
              </a:lnSpc>
              <a:buSzPct val="80000"/>
              <a:defRPr/>
            </a:pPr>
            <a:r>
              <a:rPr lang="en-US" sz="2600" b="1" dirty="0"/>
              <a:t>Personal Rental History</a:t>
            </a:r>
          </a:p>
          <a:p>
            <a:endParaRPr lang="en-US" dirty="0"/>
          </a:p>
        </p:txBody>
      </p:sp>
      <p:sp>
        <p:nvSpPr>
          <p:cNvPr id="4" name="Slide Number Placeholder 3">
            <a:extLst>
              <a:ext uri="{FF2B5EF4-FFF2-40B4-BE49-F238E27FC236}">
                <a16:creationId xmlns:a16="http://schemas.microsoft.com/office/drawing/2014/main" xmlns="" id="{165AF31E-078A-E844-85B7-6F363D115B5A}"/>
              </a:ext>
            </a:extLst>
          </p:cNvPr>
          <p:cNvSpPr>
            <a:spLocks noGrp="1"/>
          </p:cNvSpPr>
          <p:nvPr>
            <p:ph type="sldNum" sz="quarter" idx="12"/>
          </p:nvPr>
        </p:nvSpPr>
        <p:spPr/>
        <p:txBody>
          <a:bodyPr/>
          <a:lstStyle/>
          <a:p>
            <a:fld id="{D275CE6D-5C38-C543-B8AD-F8110668FDF9}" type="slidenum">
              <a:rPr lang="en-US" smtClean="0"/>
              <a:pPr/>
              <a:t>19</a:t>
            </a:fld>
            <a:endParaRPr lang="en-US" dirty="0"/>
          </a:p>
        </p:txBody>
      </p:sp>
      <p:sp>
        <p:nvSpPr>
          <p:cNvPr id="5" name="Text Placeholder 4">
            <a:extLst>
              <a:ext uri="{FF2B5EF4-FFF2-40B4-BE49-F238E27FC236}">
                <a16:creationId xmlns:a16="http://schemas.microsoft.com/office/drawing/2014/main" xmlns="" id="{DC760080-A6DD-1E43-BF11-EFF98E681B40}"/>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xmlns="" id="{71B26B31-037F-E143-82C7-C16D8367CC4A}"/>
              </a:ext>
            </a:extLst>
          </p:cNvPr>
          <p:cNvPicPr>
            <a:picLocks noChangeAspect="1"/>
          </p:cNvPicPr>
          <p:nvPr/>
        </p:nvPicPr>
        <p:blipFill>
          <a:blip r:embed="rId2" cstate="print"/>
          <a:stretch>
            <a:fillRect/>
          </a:stretch>
        </p:blipFill>
        <p:spPr>
          <a:xfrm>
            <a:off x="7743625" y="2605394"/>
            <a:ext cx="2664115" cy="1266680"/>
          </a:xfrm>
          <a:prstGeom prst="rect">
            <a:avLst/>
          </a:prstGeom>
        </p:spPr>
      </p:pic>
      <p:pic>
        <p:nvPicPr>
          <p:cNvPr id="7" name="Picture 6">
            <a:extLst>
              <a:ext uri="{FF2B5EF4-FFF2-40B4-BE49-F238E27FC236}">
                <a16:creationId xmlns:a16="http://schemas.microsoft.com/office/drawing/2014/main" xmlns="" id="{DAD1AFC7-204D-4340-9370-EB361DB59260}"/>
              </a:ext>
            </a:extLst>
          </p:cNvPr>
          <p:cNvPicPr>
            <a:picLocks noChangeAspect="1"/>
          </p:cNvPicPr>
          <p:nvPr/>
        </p:nvPicPr>
        <p:blipFill>
          <a:blip r:embed="rId3" cstate="print"/>
          <a:stretch>
            <a:fillRect/>
          </a:stretch>
        </p:blipFill>
        <p:spPr>
          <a:xfrm>
            <a:off x="6147063" y="4026021"/>
            <a:ext cx="1852052" cy="1023661"/>
          </a:xfrm>
          <a:prstGeom prst="rect">
            <a:avLst/>
          </a:prstGeom>
        </p:spPr>
      </p:pic>
      <p:pic>
        <p:nvPicPr>
          <p:cNvPr id="8" name="Picture 7">
            <a:extLst>
              <a:ext uri="{FF2B5EF4-FFF2-40B4-BE49-F238E27FC236}">
                <a16:creationId xmlns:a16="http://schemas.microsoft.com/office/drawing/2014/main" xmlns="" id="{9DDD9317-F69D-AF4D-B496-9CAAC48405F1}"/>
              </a:ext>
            </a:extLst>
          </p:cNvPr>
          <p:cNvPicPr>
            <a:picLocks noChangeAspect="1"/>
          </p:cNvPicPr>
          <p:nvPr/>
        </p:nvPicPr>
        <p:blipFill>
          <a:blip r:embed="rId4" cstate="print"/>
          <a:stretch>
            <a:fillRect/>
          </a:stretch>
        </p:blipFill>
        <p:spPr>
          <a:xfrm>
            <a:off x="8555688" y="4794641"/>
            <a:ext cx="1852052" cy="1205232"/>
          </a:xfrm>
          <a:prstGeom prst="rect">
            <a:avLst/>
          </a:prstGeom>
        </p:spPr>
      </p:pic>
      <p:cxnSp>
        <p:nvCxnSpPr>
          <p:cNvPr id="9" name="Shape 99">
            <a:extLst>
              <a:ext uri="{FF2B5EF4-FFF2-40B4-BE49-F238E27FC236}">
                <a16:creationId xmlns:a16="http://schemas.microsoft.com/office/drawing/2014/main" xmlns="" id="{39E9DF5F-441A-B44E-A5FF-2D193866BDD1}"/>
              </a:ext>
            </a:extLst>
          </p:cNvPr>
          <p:cNvCxnSpPr>
            <a:cxnSpLocks/>
          </p:cNvCxnSpPr>
          <p:nvPr/>
        </p:nvCxnSpPr>
        <p:spPr>
          <a:xfrm>
            <a:off x="7656844" y="1145656"/>
            <a:ext cx="4535156"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000438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xmlns="" id="{95068D90-2223-554F-83EB-3DA22DCE44E1}"/>
              </a:ext>
            </a:extLst>
          </p:cNvPr>
          <p:cNvSpPr>
            <a:spLocks noGrp="1"/>
          </p:cNvSpPr>
          <p:nvPr>
            <p:ph type="title"/>
          </p:nvPr>
        </p:nvSpPr>
        <p:spPr/>
        <p:txBody>
          <a:bodyPr/>
          <a:lstStyle/>
          <a:p>
            <a:r>
              <a:rPr lang="en-US" dirty="0"/>
              <a:t>Overview</a:t>
            </a:r>
          </a:p>
        </p:txBody>
      </p:sp>
      <p:sp>
        <p:nvSpPr>
          <p:cNvPr id="35" name="Content Placeholder 34">
            <a:extLst>
              <a:ext uri="{FF2B5EF4-FFF2-40B4-BE49-F238E27FC236}">
                <a16:creationId xmlns:a16="http://schemas.microsoft.com/office/drawing/2014/main" xmlns="" id="{423F0F17-B5DA-004F-8EFE-172BCD600A28}"/>
              </a:ext>
            </a:extLst>
          </p:cNvPr>
          <p:cNvSpPr>
            <a:spLocks noGrp="1"/>
          </p:cNvSpPr>
          <p:nvPr>
            <p:ph idx="1"/>
          </p:nvPr>
        </p:nvSpPr>
        <p:spPr>
          <a:xfrm>
            <a:off x="861391" y="1825625"/>
            <a:ext cx="10469217" cy="4835265"/>
          </a:xfrm>
        </p:spPr>
        <p:txBody>
          <a:bodyPr>
            <a:normAutofit/>
          </a:bodyPr>
          <a:lstStyle/>
          <a:p>
            <a:pPr marL="0" indent="0">
              <a:lnSpc>
                <a:spcPct val="100000"/>
              </a:lnSpc>
              <a:spcBef>
                <a:spcPts val="600"/>
              </a:spcBef>
              <a:buNone/>
            </a:pPr>
            <a:r>
              <a:rPr lang="en-US" sz="2600" b="1" dirty="0"/>
              <a:t>Behavioral Health Administration (BHA): </a:t>
            </a:r>
            <a:r>
              <a:rPr lang="en-US" sz="2600" dirty="0"/>
              <a:t>Formally</a:t>
            </a:r>
            <a:r>
              <a:rPr lang="en-US" sz="2600" b="1" dirty="0"/>
              <a:t> </a:t>
            </a:r>
            <a:r>
              <a:rPr lang="en-US" sz="2600" dirty="0"/>
              <a:t>the Mental Hygiene Administration and the Alcohol and Drug Abuse Administration.</a:t>
            </a:r>
          </a:p>
          <a:p>
            <a:pPr marL="0" indent="0">
              <a:lnSpc>
                <a:spcPct val="100000"/>
              </a:lnSpc>
              <a:spcBef>
                <a:spcPts val="600"/>
              </a:spcBef>
              <a:buNone/>
            </a:pPr>
            <a:endParaRPr lang="en-US" sz="600" b="1" dirty="0"/>
          </a:p>
          <a:p>
            <a:pPr marL="0" indent="0">
              <a:lnSpc>
                <a:spcPct val="100000"/>
              </a:lnSpc>
              <a:spcBef>
                <a:spcPts val="600"/>
              </a:spcBef>
              <a:buNone/>
            </a:pPr>
            <a:r>
              <a:rPr lang="en-US" sz="2600" b="1" dirty="0"/>
              <a:t>Core Service Agencies (CSA) Local Addiction Authorities (LAA) and Local Behavioral Health Authorities (LBHA): </a:t>
            </a:r>
            <a:r>
              <a:rPr lang="en-US" sz="2600" dirty="0"/>
              <a:t>Located in local Health Departments or free standing agencies, they are local mental health and addiction authorities.</a:t>
            </a:r>
          </a:p>
          <a:p>
            <a:pPr>
              <a:lnSpc>
                <a:spcPct val="100000"/>
              </a:lnSpc>
              <a:spcBef>
                <a:spcPts val="600"/>
              </a:spcBef>
            </a:pPr>
            <a:endParaRPr lang="en-US" sz="600" b="1" dirty="0"/>
          </a:p>
          <a:p>
            <a:pPr marL="0" indent="0">
              <a:lnSpc>
                <a:spcPct val="100000"/>
              </a:lnSpc>
              <a:spcBef>
                <a:spcPts val="600"/>
              </a:spcBef>
              <a:buNone/>
            </a:pPr>
            <a:r>
              <a:rPr lang="en-US" sz="2600" b="1" dirty="0"/>
              <a:t>Administrative Service Organization (ASO): </a:t>
            </a:r>
            <a:r>
              <a:rPr lang="en-US" sz="2600" dirty="0"/>
              <a:t>Beacon Health Options (managed behavioral health care — service authorization, claims, payments).</a:t>
            </a:r>
          </a:p>
          <a:p>
            <a:endParaRPr lang="en-US" dirty="0"/>
          </a:p>
        </p:txBody>
      </p:sp>
      <p:sp>
        <p:nvSpPr>
          <p:cNvPr id="4" name="Slide Number Placeholder 3">
            <a:extLst>
              <a:ext uri="{FF2B5EF4-FFF2-40B4-BE49-F238E27FC236}">
                <a16:creationId xmlns:a16="http://schemas.microsoft.com/office/drawing/2014/main" xmlns="" id="{E804A58E-229C-204C-8FFC-82A24FCFF2B6}"/>
              </a:ext>
            </a:extLst>
          </p:cNvPr>
          <p:cNvSpPr>
            <a:spLocks noGrp="1"/>
          </p:cNvSpPr>
          <p:nvPr>
            <p:ph type="sldNum" sz="quarter" idx="12"/>
          </p:nvPr>
        </p:nvSpPr>
        <p:spPr/>
        <p:txBody>
          <a:bodyPr/>
          <a:lstStyle/>
          <a:p>
            <a:fld id="{D275CE6D-5C38-C543-B8AD-F8110668FDF9}" type="slidenum">
              <a:rPr lang="en-US" smtClean="0"/>
              <a:pPr/>
              <a:t>2</a:t>
            </a:fld>
            <a:endParaRPr lang="en-US"/>
          </a:p>
        </p:txBody>
      </p:sp>
      <p:sp>
        <p:nvSpPr>
          <p:cNvPr id="36" name="Text Placeholder 35">
            <a:extLst>
              <a:ext uri="{FF2B5EF4-FFF2-40B4-BE49-F238E27FC236}">
                <a16:creationId xmlns:a16="http://schemas.microsoft.com/office/drawing/2014/main" xmlns="" id="{ED3983C3-6414-1840-A8C2-89FABB802BBD}"/>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EB6E179E-4029-B446-9EDF-1D637F13D01B}"/>
              </a:ext>
            </a:extLst>
          </p:cNvPr>
          <p:cNvCxnSpPr>
            <a:cxnSpLocks/>
          </p:cNvCxnSpPr>
          <p:nvPr/>
        </p:nvCxnSpPr>
        <p:spPr>
          <a:xfrm>
            <a:off x="3918857" y="1145656"/>
            <a:ext cx="8273143"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551895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97C75-6938-674D-9C77-AFEEBA2150D8}"/>
              </a:ext>
            </a:extLst>
          </p:cNvPr>
          <p:cNvSpPr>
            <a:spLocks noGrp="1"/>
          </p:cNvSpPr>
          <p:nvPr>
            <p:ph type="title"/>
          </p:nvPr>
        </p:nvSpPr>
        <p:spPr/>
        <p:txBody>
          <a:bodyPr/>
          <a:lstStyle/>
          <a:p>
            <a:r>
              <a:rPr lang="en-US" dirty="0"/>
              <a:t>Overcoming Credit Issues</a:t>
            </a:r>
          </a:p>
        </p:txBody>
      </p:sp>
      <p:sp>
        <p:nvSpPr>
          <p:cNvPr id="3" name="Content Placeholder 2">
            <a:extLst>
              <a:ext uri="{FF2B5EF4-FFF2-40B4-BE49-F238E27FC236}">
                <a16:creationId xmlns:a16="http://schemas.microsoft.com/office/drawing/2014/main" xmlns="" id="{FDA59CB1-40F1-5B45-AB7F-5C8F16638455}"/>
              </a:ext>
            </a:extLst>
          </p:cNvPr>
          <p:cNvSpPr>
            <a:spLocks noGrp="1"/>
          </p:cNvSpPr>
          <p:nvPr>
            <p:ph idx="1"/>
          </p:nvPr>
        </p:nvSpPr>
        <p:spPr>
          <a:xfrm>
            <a:off x="884583" y="1825625"/>
            <a:ext cx="10469217" cy="4351338"/>
          </a:xfrm>
        </p:spPr>
        <p:txBody>
          <a:bodyPr/>
          <a:lstStyle/>
          <a:p>
            <a:pPr marL="0" indent="0">
              <a:lnSpc>
                <a:spcPct val="120000"/>
              </a:lnSpc>
              <a:buNone/>
            </a:pPr>
            <a:r>
              <a:rPr lang="en-US" sz="2600" dirty="0">
                <a:solidFill>
                  <a:schemeClr val="tx1"/>
                </a:solidFill>
              </a:rPr>
              <a:t>Credit is one of the primary factors that property managers consider when determining whether or not to accept an applicant. </a:t>
            </a:r>
            <a:r>
              <a:rPr lang="en-US" sz="2600" b="1" dirty="0">
                <a:solidFill>
                  <a:schemeClr val="tx1"/>
                </a:solidFill>
              </a:rPr>
              <a:t>We help:</a:t>
            </a:r>
          </a:p>
          <a:p>
            <a:pPr marL="606029" indent="-202406">
              <a:lnSpc>
                <a:spcPct val="120000"/>
              </a:lnSpc>
              <a:buFont typeface="+mj-lt"/>
              <a:buAutoNum type="arabicPeriod"/>
            </a:pPr>
            <a:r>
              <a:rPr lang="en-US" sz="2600" dirty="0"/>
              <a:t> Obtain a free copy of his/her credit report/understand this information</a:t>
            </a:r>
          </a:p>
          <a:p>
            <a:pPr marL="606029" indent="-202406">
              <a:lnSpc>
                <a:spcPct val="120000"/>
              </a:lnSpc>
              <a:buFont typeface="+mj-lt"/>
              <a:buAutoNum type="arabicPeriod"/>
            </a:pPr>
            <a:r>
              <a:rPr lang="en-US" sz="2600" dirty="0"/>
              <a:t> Access legal services if needed (e.g., local Legal Aid office)  </a:t>
            </a:r>
          </a:p>
          <a:p>
            <a:pPr marL="606029" indent="-202406">
              <a:lnSpc>
                <a:spcPct val="120000"/>
              </a:lnSpc>
              <a:buFont typeface="+mj-lt"/>
              <a:buAutoNum type="arabicPeriod"/>
            </a:pPr>
            <a:r>
              <a:rPr lang="en-US" sz="2600" dirty="0"/>
              <a:t> Identify community resources to assist with paying outstanding debt (e.g., faith-based organizations)  </a:t>
            </a:r>
          </a:p>
          <a:p>
            <a:endParaRPr lang="en-US" dirty="0"/>
          </a:p>
        </p:txBody>
      </p:sp>
      <p:sp>
        <p:nvSpPr>
          <p:cNvPr id="4" name="Slide Number Placeholder 3">
            <a:extLst>
              <a:ext uri="{FF2B5EF4-FFF2-40B4-BE49-F238E27FC236}">
                <a16:creationId xmlns:a16="http://schemas.microsoft.com/office/drawing/2014/main" xmlns="" id="{743DD907-B6CF-6F4D-9F0E-E2A9D9938DF6}"/>
              </a:ext>
            </a:extLst>
          </p:cNvPr>
          <p:cNvSpPr>
            <a:spLocks noGrp="1"/>
          </p:cNvSpPr>
          <p:nvPr>
            <p:ph type="sldNum" sz="quarter" idx="12"/>
          </p:nvPr>
        </p:nvSpPr>
        <p:spPr/>
        <p:txBody>
          <a:bodyPr/>
          <a:lstStyle/>
          <a:p>
            <a:fld id="{D275CE6D-5C38-C543-B8AD-F8110668FDF9}" type="slidenum">
              <a:rPr lang="en-US" smtClean="0"/>
              <a:pPr/>
              <a:t>20</a:t>
            </a:fld>
            <a:endParaRPr lang="en-US" dirty="0"/>
          </a:p>
        </p:txBody>
      </p:sp>
      <p:sp>
        <p:nvSpPr>
          <p:cNvPr id="5" name="Text Placeholder 4">
            <a:extLst>
              <a:ext uri="{FF2B5EF4-FFF2-40B4-BE49-F238E27FC236}">
                <a16:creationId xmlns:a16="http://schemas.microsoft.com/office/drawing/2014/main" xmlns="" id="{FB9A6D2B-FA88-8C48-BF6F-9A233220E99C}"/>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E6784795-712C-9548-B940-8DB54F670C95}"/>
              </a:ext>
            </a:extLst>
          </p:cNvPr>
          <p:cNvCxnSpPr>
            <a:cxnSpLocks/>
          </p:cNvCxnSpPr>
          <p:nvPr/>
        </p:nvCxnSpPr>
        <p:spPr>
          <a:xfrm>
            <a:off x="8581292" y="1145656"/>
            <a:ext cx="3610708"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1987133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C06A4D-F378-0E4B-B05D-3847E761CE33}"/>
              </a:ext>
            </a:extLst>
          </p:cNvPr>
          <p:cNvSpPr>
            <a:spLocks noGrp="1"/>
          </p:cNvSpPr>
          <p:nvPr>
            <p:ph type="title"/>
          </p:nvPr>
        </p:nvSpPr>
        <p:spPr/>
        <p:txBody>
          <a:bodyPr/>
          <a:lstStyle/>
          <a:p>
            <a:r>
              <a:rPr lang="en-US" dirty="0"/>
              <a:t>Overcoming Credit Issues</a:t>
            </a:r>
          </a:p>
        </p:txBody>
      </p:sp>
      <p:sp>
        <p:nvSpPr>
          <p:cNvPr id="3" name="Content Placeholder 2">
            <a:extLst>
              <a:ext uri="{FF2B5EF4-FFF2-40B4-BE49-F238E27FC236}">
                <a16:creationId xmlns:a16="http://schemas.microsoft.com/office/drawing/2014/main" xmlns="" id="{94A88CFA-DE33-9E42-A095-25DB4E1B8CE0}"/>
              </a:ext>
            </a:extLst>
          </p:cNvPr>
          <p:cNvSpPr>
            <a:spLocks noGrp="1"/>
          </p:cNvSpPr>
          <p:nvPr>
            <p:ph idx="1"/>
          </p:nvPr>
        </p:nvSpPr>
        <p:spPr>
          <a:xfrm>
            <a:off x="884583" y="1825625"/>
            <a:ext cx="10469217" cy="4351338"/>
          </a:xfrm>
        </p:spPr>
        <p:txBody>
          <a:bodyPr/>
          <a:lstStyle/>
          <a:p>
            <a:pPr marL="0" indent="0">
              <a:lnSpc>
                <a:spcPct val="120000"/>
              </a:lnSpc>
              <a:buNone/>
            </a:pPr>
            <a:r>
              <a:rPr lang="en-US" sz="2600" i="1" dirty="0">
                <a:solidFill>
                  <a:schemeClr val="tx1"/>
                </a:solidFill>
              </a:rPr>
              <a:t>(continued)</a:t>
            </a:r>
          </a:p>
          <a:p>
            <a:pPr marL="458788" indent="0">
              <a:lnSpc>
                <a:spcPct val="120000"/>
              </a:lnSpc>
              <a:buNone/>
            </a:pPr>
            <a:r>
              <a:rPr lang="en-US" sz="2600" dirty="0"/>
              <a:t>4. Contact a previous landlord or creditor to request a waiver or reduction in payment of debt</a:t>
            </a:r>
          </a:p>
          <a:p>
            <a:pPr marL="458788" indent="0">
              <a:lnSpc>
                <a:spcPct val="120000"/>
              </a:lnSpc>
              <a:buNone/>
            </a:pPr>
            <a:r>
              <a:rPr lang="en-US" sz="2600" dirty="0"/>
              <a:t>5. Determine if a disability or medical issue impacted a person’s ability to maintain good credit</a:t>
            </a:r>
          </a:p>
          <a:p>
            <a:pPr marL="458788" indent="0">
              <a:lnSpc>
                <a:spcPct val="120000"/>
              </a:lnSpc>
              <a:buNone/>
            </a:pPr>
            <a:r>
              <a:rPr lang="en-US" sz="2600" dirty="0"/>
              <a:t>6. Write a letter requesting a reasonable accommodation from the landlord regarding disability-related credit issues</a:t>
            </a:r>
          </a:p>
          <a:p>
            <a:endParaRPr lang="en-US" dirty="0"/>
          </a:p>
        </p:txBody>
      </p:sp>
      <p:sp>
        <p:nvSpPr>
          <p:cNvPr id="4" name="Slide Number Placeholder 3">
            <a:extLst>
              <a:ext uri="{FF2B5EF4-FFF2-40B4-BE49-F238E27FC236}">
                <a16:creationId xmlns:a16="http://schemas.microsoft.com/office/drawing/2014/main" xmlns="" id="{0BBD358B-69C6-3842-8169-19A59A0691A5}"/>
              </a:ext>
            </a:extLst>
          </p:cNvPr>
          <p:cNvSpPr>
            <a:spLocks noGrp="1"/>
          </p:cNvSpPr>
          <p:nvPr>
            <p:ph type="sldNum" sz="quarter" idx="12"/>
          </p:nvPr>
        </p:nvSpPr>
        <p:spPr/>
        <p:txBody>
          <a:bodyPr/>
          <a:lstStyle/>
          <a:p>
            <a:fld id="{D275CE6D-5C38-C543-B8AD-F8110668FDF9}" type="slidenum">
              <a:rPr lang="en-US" smtClean="0"/>
              <a:pPr/>
              <a:t>21</a:t>
            </a:fld>
            <a:endParaRPr lang="en-US" dirty="0"/>
          </a:p>
        </p:txBody>
      </p:sp>
      <p:sp>
        <p:nvSpPr>
          <p:cNvPr id="5" name="Text Placeholder 4">
            <a:extLst>
              <a:ext uri="{FF2B5EF4-FFF2-40B4-BE49-F238E27FC236}">
                <a16:creationId xmlns:a16="http://schemas.microsoft.com/office/drawing/2014/main" xmlns="" id="{0B02184D-8606-0145-9649-1EAF28030928}"/>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9936AE2B-44A4-5A4F-9DFA-939A2DF069D8}"/>
              </a:ext>
            </a:extLst>
          </p:cNvPr>
          <p:cNvCxnSpPr>
            <a:cxnSpLocks/>
          </p:cNvCxnSpPr>
          <p:nvPr/>
        </p:nvCxnSpPr>
        <p:spPr>
          <a:xfrm>
            <a:off x="8581292" y="1145656"/>
            <a:ext cx="3610708"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972957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37B13A-3BD8-8F45-9A52-6A4737E24B82}"/>
              </a:ext>
            </a:extLst>
          </p:cNvPr>
          <p:cNvSpPr>
            <a:spLocks noGrp="1"/>
          </p:cNvSpPr>
          <p:nvPr>
            <p:ph type="title"/>
          </p:nvPr>
        </p:nvSpPr>
        <p:spPr/>
        <p:txBody>
          <a:bodyPr/>
          <a:lstStyle/>
          <a:p>
            <a:r>
              <a:rPr lang="en-US" dirty="0"/>
              <a:t>Overcoming Criminal Background</a:t>
            </a:r>
          </a:p>
        </p:txBody>
      </p:sp>
      <p:sp>
        <p:nvSpPr>
          <p:cNvPr id="3" name="Content Placeholder 2">
            <a:extLst>
              <a:ext uri="{FF2B5EF4-FFF2-40B4-BE49-F238E27FC236}">
                <a16:creationId xmlns:a16="http://schemas.microsoft.com/office/drawing/2014/main" xmlns="" id="{DB033983-8D29-DD47-A7BE-A4B80DF7D078}"/>
              </a:ext>
            </a:extLst>
          </p:cNvPr>
          <p:cNvSpPr>
            <a:spLocks noGrp="1"/>
          </p:cNvSpPr>
          <p:nvPr>
            <p:ph idx="1"/>
          </p:nvPr>
        </p:nvSpPr>
        <p:spPr>
          <a:xfrm>
            <a:off x="884583" y="1746562"/>
            <a:ext cx="10610731" cy="4351338"/>
          </a:xfrm>
        </p:spPr>
        <p:txBody>
          <a:bodyPr>
            <a:normAutofit/>
          </a:bodyPr>
          <a:lstStyle/>
          <a:p>
            <a:pPr marL="0" indent="0" defTabSz="514350">
              <a:lnSpc>
                <a:spcPct val="100000"/>
              </a:lnSpc>
              <a:buClr>
                <a:schemeClr val="accent1"/>
              </a:buClr>
              <a:buSzPct val="80000"/>
              <a:buNone/>
              <a:defRPr/>
            </a:pPr>
            <a:r>
              <a:rPr lang="en-US" sz="2600" dirty="0">
                <a:solidFill>
                  <a:schemeClr val="tx1"/>
                </a:solidFill>
              </a:rPr>
              <a:t>Case managers should be familiar with how to assist a person to review a criminal record, expunge a criminal record, and submit a reasonable accommodation request. </a:t>
            </a:r>
          </a:p>
          <a:p>
            <a:pPr marL="0" indent="0" defTabSz="514350">
              <a:lnSpc>
                <a:spcPct val="100000"/>
              </a:lnSpc>
              <a:buClr>
                <a:schemeClr val="accent1"/>
              </a:buClr>
              <a:buSzPct val="80000"/>
              <a:buNone/>
              <a:defRPr/>
            </a:pPr>
            <a:r>
              <a:rPr lang="en-US" sz="2600" b="1" dirty="0">
                <a:solidFill>
                  <a:schemeClr val="tx1"/>
                </a:solidFill>
              </a:rPr>
              <a:t>Action steps include:</a:t>
            </a:r>
          </a:p>
          <a:p>
            <a:pPr marL="458788" indent="0">
              <a:lnSpc>
                <a:spcPct val="100000"/>
              </a:lnSpc>
              <a:buNone/>
            </a:pPr>
            <a:r>
              <a:rPr lang="en-US" sz="2600" dirty="0">
                <a:solidFill>
                  <a:schemeClr val="tx1"/>
                </a:solidFill>
              </a:rPr>
              <a:t>Step 1: Develop a trusting relationship</a:t>
            </a:r>
          </a:p>
          <a:p>
            <a:pPr marL="458788" indent="0">
              <a:lnSpc>
                <a:spcPct val="100000"/>
              </a:lnSpc>
              <a:buNone/>
            </a:pPr>
            <a:r>
              <a:rPr lang="en-US" sz="2600" dirty="0">
                <a:solidFill>
                  <a:schemeClr val="tx1"/>
                </a:solidFill>
              </a:rPr>
              <a:t>Step 2: Explore the person’s past in order to potentially obtain housing</a:t>
            </a:r>
          </a:p>
          <a:p>
            <a:pPr marL="458788" indent="0">
              <a:lnSpc>
                <a:spcPct val="100000"/>
              </a:lnSpc>
              <a:buNone/>
            </a:pPr>
            <a:r>
              <a:rPr lang="en-US" sz="2600" dirty="0">
                <a:solidFill>
                  <a:schemeClr val="tx1"/>
                </a:solidFill>
              </a:rPr>
              <a:t>Step 3: Check Maryland Judiciary Case Search system and verify accuracy</a:t>
            </a:r>
          </a:p>
          <a:p>
            <a:pPr marL="458788" indent="0">
              <a:lnSpc>
                <a:spcPct val="100000"/>
              </a:lnSpc>
              <a:buNone/>
            </a:pPr>
            <a:r>
              <a:rPr lang="en-US" sz="2600" dirty="0">
                <a:solidFill>
                  <a:schemeClr val="tx1"/>
                </a:solidFill>
              </a:rPr>
              <a:t>Step 4: Remove open warrants and seek legal counsel if necessary</a:t>
            </a:r>
          </a:p>
          <a:p>
            <a:endParaRPr lang="en-US" dirty="0"/>
          </a:p>
        </p:txBody>
      </p:sp>
      <p:sp>
        <p:nvSpPr>
          <p:cNvPr id="4" name="Slide Number Placeholder 3">
            <a:extLst>
              <a:ext uri="{FF2B5EF4-FFF2-40B4-BE49-F238E27FC236}">
                <a16:creationId xmlns:a16="http://schemas.microsoft.com/office/drawing/2014/main" xmlns="" id="{2B22995C-511F-3347-9F38-B81C03C5081F}"/>
              </a:ext>
            </a:extLst>
          </p:cNvPr>
          <p:cNvSpPr>
            <a:spLocks noGrp="1"/>
          </p:cNvSpPr>
          <p:nvPr>
            <p:ph type="sldNum" sz="quarter" idx="12"/>
          </p:nvPr>
        </p:nvSpPr>
        <p:spPr/>
        <p:txBody>
          <a:bodyPr/>
          <a:lstStyle/>
          <a:p>
            <a:fld id="{D275CE6D-5C38-C543-B8AD-F8110668FDF9}" type="slidenum">
              <a:rPr lang="en-US" smtClean="0"/>
              <a:pPr/>
              <a:t>22</a:t>
            </a:fld>
            <a:endParaRPr lang="en-US" dirty="0"/>
          </a:p>
        </p:txBody>
      </p:sp>
      <p:sp>
        <p:nvSpPr>
          <p:cNvPr id="5" name="Text Placeholder 4">
            <a:extLst>
              <a:ext uri="{FF2B5EF4-FFF2-40B4-BE49-F238E27FC236}">
                <a16:creationId xmlns:a16="http://schemas.microsoft.com/office/drawing/2014/main" xmlns="" id="{7C81A139-BAE2-0E4F-A6A3-3645389B4998}"/>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7F6D7FA4-230A-EC4C-AF0D-321604AA73CF}"/>
              </a:ext>
            </a:extLst>
          </p:cNvPr>
          <p:cNvCxnSpPr>
            <a:cxnSpLocks/>
          </p:cNvCxnSpPr>
          <p:nvPr/>
        </p:nvCxnSpPr>
        <p:spPr>
          <a:xfrm>
            <a:off x="11083332" y="1145656"/>
            <a:ext cx="1108668"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882933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59C8B9-020B-9948-86A5-0D75D5D28CF9}"/>
              </a:ext>
            </a:extLst>
          </p:cNvPr>
          <p:cNvSpPr>
            <a:spLocks noGrp="1"/>
          </p:cNvSpPr>
          <p:nvPr>
            <p:ph type="title"/>
          </p:nvPr>
        </p:nvSpPr>
        <p:spPr/>
        <p:txBody>
          <a:bodyPr/>
          <a:lstStyle/>
          <a:p>
            <a:r>
              <a:rPr lang="en-US" dirty="0"/>
              <a:t>Overcoming Criminal Background</a:t>
            </a:r>
          </a:p>
        </p:txBody>
      </p:sp>
      <p:sp>
        <p:nvSpPr>
          <p:cNvPr id="3" name="Content Placeholder 2">
            <a:extLst>
              <a:ext uri="{FF2B5EF4-FFF2-40B4-BE49-F238E27FC236}">
                <a16:creationId xmlns:a16="http://schemas.microsoft.com/office/drawing/2014/main" xmlns="" id="{18BEDB30-692F-5149-A6D4-874E4EE5AD57}"/>
              </a:ext>
            </a:extLst>
          </p:cNvPr>
          <p:cNvSpPr>
            <a:spLocks noGrp="1"/>
          </p:cNvSpPr>
          <p:nvPr>
            <p:ph idx="1"/>
          </p:nvPr>
        </p:nvSpPr>
        <p:spPr>
          <a:xfrm>
            <a:off x="884583" y="1746562"/>
            <a:ext cx="10148507" cy="4351338"/>
          </a:xfrm>
        </p:spPr>
        <p:txBody>
          <a:bodyPr>
            <a:normAutofit/>
          </a:bodyPr>
          <a:lstStyle/>
          <a:p>
            <a:pPr marL="0" indent="0" defTabSz="514350">
              <a:lnSpc>
                <a:spcPct val="100000"/>
              </a:lnSpc>
              <a:buClr>
                <a:schemeClr val="accent1"/>
              </a:buClr>
              <a:buSzPct val="80000"/>
              <a:buNone/>
              <a:defRPr/>
            </a:pPr>
            <a:r>
              <a:rPr lang="en-US" sz="2600" i="1" dirty="0">
                <a:solidFill>
                  <a:schemeClr val="tx1"/>
                </a:solidFill>
              </a:rPr>
              <a:t>(continued)</a:t>
            </a:r>
          </a:p>
          <a:p>
            <a:pPr marL="519113" indent="-166688">
              <a:lnSpc>
                <a:spcPct val="120000"/>
              </a:lnSpc>
            </a:pPr>
            <a:r>
              <a:rPr lang="en-US" sz="2600" dirty="0">
                <a:solidFill>
                  <a:schemeClr val="tx1"/>
                </a:solidFill>
              </a:rPr>
              <a:t>Step 5: Help the person understand rules/policies regarding criminal activity and housing</a:t>
            </a:r>
          </a:p>
          <a:p>
            <a:pPr marL="519113" indent="-166688">
              <a:lnSpc>
                <a:spcPct val="120000"/>
              </a:lnSpc>
            </a:pPr>
            <a:r>
              <a:rPr lang="en-US" sz="2600" dirty="0">
                <a:solidFill>
                  <a:schemeClr val="tx1"/>
                </a:solidFill>
              </a:rPr>
              <a:t>Step 6: Determine if a change in health/medical situation influenced the behavior</a:t>
            </a:r>
          </a:p>
          <a:p>
            <a:pPr marL="519113" indent="-166688">
              <a:lnSpc>
                <a:spcPct val="120000"/>
              </a:lnSpc>
            </a:pPr>
            <a:r>
              <a:rPr lang="en-US" sz="2600" dirty="0">
                <a:solidFill>
                  <a:schemeClr val="tx1"/>
                </a:solidFill>
              </a:rPr>
              <a:t>Step 7: Support commitment to acceptance of rehabilitation or other supports/services</a:t>
            </a:r>
          </a:p>
          <a:p>
            <a:pPr marL="519113" indent="-166688">
              <a:lnSpc>
                <a:spcPct val="120000"/>
              </a:lnSpc>
            </a:pPr>
            <a:r>
              <a:rPr lang="en-US" sz="2600" dirty="0">
                <a:solidFill>
                  <a:schemeClr val="tx1"/>
                </a:solidFill>
              </a:rPr>
              <a:t>Step 8: </a:t>
            </a:r>
            <a:r>
              <a:rPr lang="en-US" sz="2600" dirty="0"/>
              <a:t>Assist with connecting to community resources</a:t>
            </a:r>
            <a:endParaRPr lang="en-US" sz="2600"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xmlns="" id="{2BD03752-279D-264E-8C4B-A521CF83700D}"/>
              </a:ext>
            </a:extLst>
          </p:cNvPr>
          <p:cNvSpPr>
            <a:spLocks noGrp="1"/>
          </p:cNvSpPr>
          <p:nvPr>
            <p:ph type="sldNum" sz="quarter" idx="12"/>
          </p:nvPr>
        </p:nvSpPr>
        <p:spPr/>
        <p:txBody>
          <a:bodyPr/>
          <a:lstStyle/>
          <a:p>
            <a:fld id="{D275CE6D-5C38-C543-B8AD-F8110668FDF9}" type="slidenum">
              <a:rPr lang="en-US" smtClean="0"/>
              <a:pPr/>
              <a:t>23</a:t>
            </a:fld>
            <a:endParaRPr lang="en-US" dirty="0"/>
          </a:p>
        </p:txBody>
      </p:sp>
      <p:sp>
        <p:nvSpPr>
          <p:cNvPr id="5" name="Text Placeholder 4">
            <a:extLst>
              <a:ext uri="{FF2B5EF4-FFF2-40B4-BE49-F238E27FC236}">
                <a16:creationId xmlns:a16="http://schemas.microsoft.com/office/drawing/2014/main" xmlns="" id="{160F25D2-F27C-F049-9E85-8F4E69A04759}"/>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7B75425B-FB62-AC44-B830-0390F34252E5}"/>
              </a:ext>
            </a:extLst>
          </p:cNvPr>
          <p:cNvCxnSpPr>
            <a:cxnSpLocks/>
          </p:cNvCxnSpPr>
          <p:nvPr/>
        </p:nvCxnSpPr>
        <p:spPr>
          <a:xfrm>
            <a:off x="11083332" y="1145656"/>
            <a:ext cx="1108668"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4224323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75B48-CCF6-4440-8A71-990919D29095}"/>
              </a:ext>
            </a:extLst>
          </p:cNvPr>
          <p:cNvSpPr>
            <a:spLocks noGrp="1"/>
          </p:cNvSpPr>
          <p:nvPr>
            <p:ph type="title"/>
          </p:nvPr>
        </p:nvSpPr>
        <p:spPr/>
        <p:txBody>
          <a:bodyPr/>
          <a:lstStyle/>
          <a:p>
            <a:r>
              <a:rPr lang="en-US" dirty="0"/>
              <a:t>Overcoming Rental History</a:t>
            </a:r>
          </a:p>
        </p:txBody>
      </p:sp>
      <p:sp>
        <p:nvSpPr>
          <p:cNvPr id="3" name="Content Placeholder 2">
            <a:extLst>
              <a:ext uri="{FF2B5EF4-FFF2-40B4-BE49-F238E27FC236}">
                <a16:creationId xmlns:a16="http://schemas.microsoft.com/office/drawing/2014/main" xmlns="" id="{1D26BEA7-ADBA-0442-BAF8-6D209261D427}"/>
              </a:ext>
            </a:extLst>
          </p:cNvPr>
          <p:cNvSpPr>
            <a:spLocks noGrp="1"/>
          </p:cNvSpPr>
          <p:nvPr>
            <p:ph idx="1"/>
          </p:nvPr>
        </p:nvSpPr>
        <p:spPr>
          <a:xfrm>
            <a:off x="884583" y="1728316"/>
            <a:ext cx="11307417" cy="4632291"/>
          </a:xfrm>
        </p:spPr>
        <p:txBody>
          <a:bodyPr>
            <a:normAutofit/>
          </a:bodyPr>
          <a:lstStyle/>
          <a:p>
            <a:pPr marL="0" indent="0" defTabSz="514350">
              <a:lnSpc>
                <a:spcPct val="110000"/>
              </a:lnSpc>
              <a:buClr>
                <a:schemeClr val="accent1"/>
              </a:buClr>
              <a:buSzPct val="80000"/>
              <a:buNone/>
              <a:defRPr/>
            </a:pPr>
            <a:r>
              <a:rPr lang="en-US" sz="2600" dirty="0">
                <a:solidFill>
                  <a:schemeClr val="tx1"/>
                </a:solidFill>
              </a:rPr>
              <a:t>Case managers should be familiar with how to review rental history and present extenuating circumstances. </a:t>
            </a:r>
            <a:r>
              <a:rPr lang="en-US" sz="2600" b="1" dirty="0">
                <a:solidFill>
                  <a:schemeClr val="tx1"/>
                </a:solidFill>
              </a:rPr>
              <a:t>Action steps include:</a:t>
            </a:r>
          </a:p>
          <a:p>
            <a:pPr marL="458788" indent="0">
              <a:lnSpc>
                <a:spcPct val="110000"/>
              </a:lnSpc>
              <a:buNone/>
            </a:pPr>
            <a:r>
              <a:rPr lang="en-US" sz="2600" dirty="0">
                <a:solidFill>
                  <a:schemeClr val="tx1"/>
                </a:solidFill>
              </a:rPr>
              <a:t>Step 1: </a:t>
            </a:r>
            <a:r>
              <a:rPr lang="en-US" sz="2600" dirty="0"/>
              <a:t>Identify past challenges to rental history</a:t>
            </a:r>
          </a:p>
          <a:p>
            <a:pPr marL="901304" lvl="1" indent="-190500">
              <a:lnSpc>
                <a:spcPct val="110000"/>
              </a:lnSpc>
            </a:pPr>
            <a:r>
              <a:rPr lang="en-US" sz="2600" dirty="0"/>
              <a:t>Eviction record?</a:t>
            </a:r>
          </a:p>
          <a:p>
            <a:pPr marL="901304" lvl="1" indent="-190500">
              <a:lnSpc>
                <a:spcPct val="110000"/>
              </a:lnSpc>
            </a:pPr>
            <a:r>
              <a:rPr lang="en-US" sz="2600" dirty="0"/>
              <a:t>Trouble paying rent on time?</a:t>
            </a:r>
          </a:p>
          <a:p>
            <a:pPr marL="901304" lvl="1" indent="-190500">
              <a:lnSpc>
                <a:spcPct val="110000"/>
              </a:lnSpc>
            </a:pPr>
            <a:r>
              <a:rPr lang="en-US" sz="2600" dirty="0"/>
              <a:t>Difficulty getting along with neighbors?</a:t>
            </a:r>
          </a:p>
          <a:p>
            <a:pPr marL="901304" lvl="1" indent="-190500">
              <a:lnSpc>
                <a:spcPct val="110000"/>
              </a:lnSpc>
            </a:pPr>
            <a:r>
              <a:rPr lang="en-US" sz="2600" dirty="0"/>
              <a:t>Ability to maintain a safe living environment?</a:t>
            </a:r>
          </a:p>
          <a:p>
            <a:pPr marL="901304" lvl="1" indent="-190500">
              <a:lnSpc>
                <a:spcPct val="110000"/>
              </a:lnSpc>
            </a:pPr>
            <a:r>
              <a:rPr lang="en-US" sz="2600" dirty="0"/>
              <a:t>Ability to understand tenant obligations?</a:t>
            </a:r>
          </a:p>
          <a:p>
            <a:endParaRPr lang="en-US" dirty="0"/>
          </a:p>
        </p:txBody>
      </p:sp>
      <p:sp>
        <p:nvSpPr>
          <p:cNvPr id="4" name="Slide Number Placeholder 3">
            <a:extLst>
              <a:ext uri="{FF2B5EF4-FFF2-40B4-BE49-F238E27FC236}">
                <a16:creationId xmlns:a16="http://schemas.microsoft.com/office/drawing/2014/main" xmlns="" id="{AEFE173E-E8F3-D348-8669-C60B133E0A79}"/>
              </a:ext>
            </a:extLst>
          </p:cNvPr>
          <p:cNvSpPr>
            <a:spLocks noGrp="1"/>
          </p:cNvSpPr>
          <p:nvPr>
            <p:ph type="sldNum" sz="quarter" idx="12"/>
          </p:nvPr>
        </p:nvSpPr>
        <p:spPr/>
        <p:txBody>
          <a:bodyPr/>
          <a:lstStyle/>
          <a:p>
            <a:fld id="{D275CE6D-5C38-C543-B8AD-F8110668FDF9}" type="slidenum">
              <a:rPr lang="en-US" smtClean="0"/>
              <a:pPr/>
              <a:t>24</a:t>
            </a:fld>
            <a:endParaRPr lang="en-US" dirty="0"/>
          </a:p>
        </p:txBody>
      </p:sp>
      <p:sp>
        <p:nvSpPr>
          <p:cNvPr id="5" name="Text Placeholder 4">
            <a:extLst>
              <a:ext uri="{FF2B5EF4-FFF2-40B4-BE49-F238E27FC236}">
                <a16:creationId xmlns:a16="http://schemas.microsoft.com/office/drawing/2014/main" xmlns="" id="{711DC8CE-468A-3447-A5AC-A9716BCE5AE8}"/>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6D41001D-B2C3-4140-9B35-741042856CF7}"/>
              </a:ext>
            </a:extLst>
          </p:cNvPr>
          <p:cNvCxnSpPr>
            <a:cxnSpLocks/>
          </p:cNvCxnSpPr>
          <p:nvPr/>
        </p:nvCxnSpPr>
        <p:spPr>
          <a:xfrm>
            <a:off x="9103807" y="1145656"/>
            <a:ext cx="3088193"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710984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87B46-2171-214F-84D3-C49A2A8EE7A6}"/>
              </a:ext>
            </a:extLst>
          </p:cNvPr>
          <p:cNvSpPr>
            <a:spLocks noGrp="1"/>
          </p:cNvSpPr>
          <p:nvPr>
            <p:ph type="title"/>
          </p:nvPr>
        </p:nvSpPr>
        <p:spPr/>
        <p:txBody>
          <a:bodyPr/>
          <a:lstStyle/>
          <a:p>
            <a:r>
              <a:rPr lang="en-US" dirty="0"/>
              <a:t>Overcoming Rental History</a:t>
            </a:r>
          </a:p>
        </p:txBody>
      </p:sp>
      <p:sp>
        <p:nvSpPr>
          <p:cNvPr id="3" name="Content Placeholder 2">
            <a:extLst>
              <a:ext uri="{FF2B5EF4-FFF2-40B4-BE49-F238E27FC236}">
                <a16:creationId xmlns:a16="http://schemas.microsoft.com/office/drawing/2014/main" xmlns="" id="{A7BA22E8-D1E1-DE4B-8792-73E610BAE37F}"/>
              </a:ext>
            </a:extLst>
          </p:cNvPr>
          <p:cNvSpPr>
            <a:spLocks noGrp="1"/>
          </p:cNvSpPr>
          <p:nvPr>
            <p:ph idx="1"/>
          </p:nvPr>
        </p:nvSpPr>
        <p:spPr>
          <a:xfrm>
            <a:off x="884583" y="1825625"/>
            <a:ext cx="10469217" cy="4351338"/>
          </a:xfrm>
        </p:spPr>
        <p:txBody>
          <a:bodyPr/>
          <a:lstStyle/>
          <a:p>
            <a:pPr marL="0" indent="0" defTabSz="514350">
              <a:lnSpc>
                <a:spcPct val="100000"/>
              </a:lnSpc>
              <a:buClr>
                <a:schemeClr val="accent1"/>
              </a:buClr>
              <a:buSzPct val="80000"/>
              <a:buNone/>
              <a:defRPr/>
            </a:pPr>
            <a:r>
              <a:rPr lang="en-US" sz="2600" i="1" dirty="0">
                <a:solidFill>
                  <a:schemeClr val="tx1"/>
                </a:solidFill>
              </a:rPr>
              <a:t>(continued)</a:t>
            </a:r>
            <a:endParaRPr lang="en-US" sz="2600" b="1" dirty="0">
              <a:solidFill>
                <a:schemeClr val="tx1"/>
              </a:solidFill>
            </a:endParaRPr>
          </a:p>
          <a:p>
            <a:pPr marL="458788" indent="0" defTabSz="514350">
              <a:lnSpc>
                <a:spcPct val="100000"/>
              </a:lnSpc>
              <a:buClr>
                <a:schemeClr val="accent1"/>
              </a:buClr>
              <a:buSzPct val="80000"/>
              <a:buNone/>
              <a:defRPr/>
            </a:pPr>
            <a:r>
              <a:rPr lang="en-US" sz="2600" dirty="0">
                <a:solidFill>
                  <a:schemeClr val="tx1"/>
                </a:solidFill>
              </a:rPr>
              <a:t>Step 2: </a:t>
            </a:r>
            <a:r>
              <a:rPr lang="en-US" sz="2600" dirty="0"/>
              <a:t>Determine if a person’s health, medical, or disability situation impacted tenancy </a:t>
            </a:r>
            <a:endParaRPr lang="en-US" sz="2600" b="1" dirty="0">
              <a:solidFill>
                <a:schemeClr val="tx1"/>
              </a:solidFill>
            </a:endParaRPr>
          </a:p>
          <a:p>
            <a:pPr marL="458788" indent="0">
              <a:lnSpc>
                <a:spcPct val="100000"/>
              </a:lnSpc>
              <a:buNone/>
            </a:pPr>
            <a:r>
              <a:rPr lang="en-US" sz="2600" dirty="0">
                <a:solidFill>
                  <a:schemeClr val="tx1"/>
                </a:solidFill>
              </a:rPr>
              <a:t>Step 3: Help the person to write an explanation of circumstances </a:t>
            </a:r>
          </a:p>
          <a:p>
            <a:pPr marL="458788" indent="0">
              <a:lnSpc>
                <a:spcPct val="100000"/>
              </a:lnSpc>
              <a:buNone/>
            </a:pPr>
            <a:r>
              <a:rPr lang="en-US" sz="2600" dirty="0">
                <a:solidFill>
                  <a:schemeClr val="tx1"/>
                </a:solidFill>
              </a:rPr>
              <a:t>Step 4: Reach out to previous landlord to obtain a positive reference </a:t>
            </a:r>
          </a:p>
          <a:p>
            <a:pPr marL="458788" indent="0">
              <a:lnSpc>
                <a:spcPct val="100000"/>
              </a:lnSpc>
              <a:buNone/>
            </a:pPr>
            <a:r>
              <a:rPr lang="en-US" sz="2600" dirty="0">
                <a:solidFill>
                  <a:schemeClr val="tx1"/>
                </a:solidFill>
              </a:rPr>
              <a:t>Step 5: Assist with connecting to community’s supports/services to overcome current/future challenges to rental history</a:t>
            </a:r>
          </a:p>
          <a:p>
            <a:endParaRPr lang="en-US" dirty="0"/>
          </a:p>
        </p:txBody>
      </p:sp>
      <p:sp>
        <p:nvSpPr>
          <p:cNvPr id="4" name="Slide Number Placeholder 3">
            <a:extLst>
              <a:ext uri="{FF2B5EF4-FFF2-40B4-BE49-F238E27FC236}">
                <a16:creationId xmlns:a16="http://schemas.microsoft.com/office/drawing/2014/main" xmlns="" id="{4AA65040-50C9-D343-8006-E27F4762D8BC}"/>
              </a:ext>
            </a:extLst>
          </p:cNvPr>
          <p:cNvSpPr>
            <a:spLocks noGrp="1"/>
          </p:cNvSpPr>
          <p:nvPr>
            <p:ph type="sldNum" sz="quarter" idx="12"/>
          </p:nvPr>
        </p:nvSpPr>
        <p:spPr/>
        <p:txBody>
          <a:bodyPr/>
          <a:lstStyle/>
          <a:p>
            <a:fld id="{D275CE6D-5C38-C543-B8AD-F8110668FDF9}" type="slidenum">
              <a:rPr lang="en-US" smtClean="0"/>
              <a:pPr/>
              <a:t>25</a:t>
            </a:fld>
            <a:endParaRPr lang="en-US" dirty="0"/>
          </a:p>
        </p:txBody>
      </p:sp>
      <p:sp>
        <p:nvSpPr>
          <p:cNvPr id="5" name="Text Placeholder 4">
            <a:extLst>
              <a:ext uri="{FF2B5EF4-FFF2-40B4-BE49-F238E27FC236}">
                <a16:creationId xmlns:a16="http://schemas.microsoft.com/office/drawing/2014/main" xmlns="" id="{B6B4F6BA-4E77-FE47-8103-A93B0B51A1E8}"/>
              </a:ext>
            </a:extLst>
          </p:cNvPr>
          <p:cNvSpPr>
            <a:spLocks noGrp="1"/>
          </p:cNvSpPr>
          <p:nvPr>
            <p:ph type="body" sz="quarter" idx="13"/>
          </p:nvPr>
        </p:nvSpPr>
        <p:spPr/>
        <p:txBody>
          <a:bodyPr/>
          <a:lstStyle/>
          <a:p>
            <a:endParaRPr lang="en-US"/>
          </a:p>
        </p:txBody>
      </p:sp>
      <p:cxnSp>
        <p:nvCxnSpPr>
          <p:cNvPr id="7" name="Shape 99">
            <a:extLst>
              <a:ext uri="{FF2B5EF4-FFF2-40B4-BE49-F238E27FC236}">
                <a16:creationId xmlns:a16="http://schemas.microsoft.com/office/drawing/2014/main" xmlns="" id="{CA5F5C49-E6B0-AF4A-AD33-377540A4B4E2}"/>
              </a:ext>
            </a:extLst>
          </p:cNvPr>
          <p:cNvCxnSpPr>
            <a:cxnSpLocks/>
          </p:cNvCxnSpPr>
          <p:nvPr/>
        </p:nvCxnSpPr>
        <p:spPr>
          <a:xfrm>
            <a:off x="9103807" y="1145656"/>
            <a:ext cx="3088193"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1380154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CF4314-4F3E-AC49-AF7C-76A36459D0B8}"/>
              </a:ext>
            </a:extLst>
          </p:cNvPr>
          <p:cNvSpPr>
            <a:spLocks noGrp="1"/>
          </p:cNvSpPr>
          <p:nvPr>
            <p:ph type="title"/>
          </p:nvPr>
        </p:nvSpPr>
        <p:spPr/>
        <p:txBody>
          <a:bodyPr/>
          <a:lstStyle/>
          <a:p>
            <a:r>
              <a:rPr lang="en-US" dirty="0"/>
              <a:t>Reasonable Accommodation</a:t>
            </a:r>
          </a:p>
        </p:txBody>
      </p:sp>
      <p:sp>
        <p:nvSpPr>
          <p:cNvPr id="4" name="Slide Number Placeholder 3">
            <a:extLst>
              <a:ext uri="{FF2B5EF4-FFF2-40B4-BE49-F238E27FC236}">
                <a16:creationId xmlns:a16="http://schemas.microsoft.com/office/drawing/2014/main" xmlns="" id="{E4C132DF-FCD3-974A-927E-9739356132B0}"/>
              </a:ext>
            </a:extLst>
          </p:cNvPr>
          <p:cNvSpPr>
            <a:spLocks noGrp="1"/>
          </p:cNvSpPr>
          <p:nvPr>
            <p:ph type="sldNum" sz="quarter" idx="12"/>
          </p:nvPr>
        </p:nvSpPr>
        <p:spPr/>
        <p:txBody>
          <a:bodyPr/>
          <a:lstStyle/>
          <a:p>
            <a:fld id="{D275CE6D-5C38-C543-B8AD-F8110668FDF9}" type="slidenum">
              <a:rPr lang="en-US" smtClean="0"/>
              <a:pPr/>
              <a:t>26</a:t>
            </a:fld>
            <a:endParaRPr lang="en-US" dirty="0"/>
          </a:p>
        </p:txBody>
      </p:sp>
      <p:sp>
        <p:nvSpPr>
          <p:cNvPr id="5" name="Text Placeholder 4">
            <a:extLst>
              <a:ext uri="{FF2B5EF4-FFF2-40B4-BE49-F238E27FC236}">
                <a16:creationId xmlns:a16="http://schemas.microsoft.com/office/drawing/2014/main" xmlns="" id="{F9E60CBD-CB9E-F840-8D82-2E56FEF8D4F1}"/>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xmlns="" id="{CDE9AE06-5AF9-F846-AE87-623EBD971B14}"/>
              </a:ext>
            </a:extLst>
          </p:cNvPr>
          <p:cNvPicPr>
            <a:picLocks noChangeAspect="1"/>
          </p:cNvPicPr>
          <p:nvPr/>
        </p:nvPicPr>
        <p:blipFill>
          <a:blip r:embed="rId2"/>
          <a:stretch>
            <a:fillRect/>
          </a:stretch>
        </p:blipFill>
        <p:spPr>
          <a:xfrm>
            <a:off x="3842657" y="1825625"/>
            <a:ext cx="3969189" cy="3954755"/>
          </a:xfrm>
          <a:prstGeom prst="rect">
            <a:avLst/>
          </a:prstGeom>
        </p:spPr>
      </p:pic>
      <p:cxnSp>
        <p:nvCxnSpPr>
          <p:cNvPr id="7" name="Shape 99">
            <a:extLst>
              <a:ext uri="{FF2B5EF4-FFF2-40B4-BE49-F238E27FC236}">
                <a16:creationId xmlns:a16="http://schemas.microsoft.com/office/drawing/2014/main" xmlns="" id="{AF1EFBCA-0669-B148-9767-85B64D922247}"/>
              </a:ext>
            </a:extLst>
          </p:cNvPr>
          <p:cNvCxnSpPr>
            <a:cxnSpLocks/>
          </p:cNvCxnSpPr>
          <p:nvPr/>
        </p:nvCxnSpPr>
        <p:spPr>
          <a:xfrm>
            <a:off x="9435402" y="1145656"/>
            <a:ext cx="2756598"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1444125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84C758-4DF9-044E-8B70-336057528722}"/>
              </a:ext>
            </a:extLst>
          </p:cNvPr>
          <p:cNvSpPr>
            <a:spLocks noGrp="1"/>
          </p:cNvSpPr>
          <p:nvPr>
            <p:ph type="title"/>
          </p:nvPr>
        </p:nvSpPr>
        <p:spPr/>
        <p:txBody>
          <a:bodyPr/>
          <a:lstStyle/>
          <a:p>
            <a:r>
              <a:rPr lang="en-US" dirty="0"/>
              <a:t>Reasonable Accommodation</a:t>
            </a:r>
          </a:p>
        </p:txBody>
      </p:sp>
      <p:sp>
        <p:nvSpPr>
          <p:cNvPr id="3" name="Content Placeholder 2">
            <a:extLst>
              <a:ext uri="{FF2B5EF4-FFF2-40B4-BE49-F238E27FC236}">
                <a16:creationId xmlns:a16="http://schemas.microsoft.com/office/drawing/2014/main" xmlns="" id="{A962CBB9-6932-5549-88CA-99D411F75B99}"/>
              </a:ext>
            </a:extLst>
          </p:cNvPr>
          <p:cNvSpPr>
            <a:spLocks noGrp="1"/>
          </p:cNvSpPr>
          <p:nvPr>
            <p:ph idx="1"/>
          </p:nvPr>
        </p:nvSpPr>
        <p:spPr>
          <a:xfrm>
            <a:off x="838200" y="1825625"/>
            <a:ext cx="10515600" cy="4351338"/>
          </a:xfrm>
        </p:spPr>
        <p:txBody>
          <a:bodyPr/>
          <a:lstStyle/>
          <a:p>
            <a:pPr marL="0" indent="0">
              <a:lnSpc>
                <a:spcPct val="100000"/>
              </a:lnSpc>
              <a:buNone/>
            </a:pPr>
            <a:r>
              <a:rPr lang="en-US" sz="2600" b="1" dirty="0">
                <a:solidFill>
                  <a:schemeClr val="tx1"/>
                </a:solidFill>
              </a:rPr>
              <a:t>Reasonable Accommodation</a:t>
            </a:r>
            <a:r>
              <a:rPr lang="en-US" sz="2600" dirty="0">
                <a:solidFill>
                  <a:schemeClr val="tx1"/>
                </a:solidFill>
              </a:rPr>
              <a:t> is a change, exception, or adjustment to a rule, policy, practice, or service that may be necessary for a person with a disability to have an equal opportunity to use and enjoy a dwelling.</a:t>
            </a:r>
          </a:p>
          <a:p>
            <a:pPr marL="0" indent="0">
              <a:buNone/>
            </a:pPr>
            <a:endParaRPr lang="en-US" dirty="0"/>
          </a:p>
        </p:txBody>
      </p:sp>
      <p:sp>
        <p:nvSpPr>
          <p:cNvPr id="4" name="Slide Number Placeholder 3">
            <a:extLst>
              <a:ext uri="{FF2B5EF4-FFF2-40B4-BE49-F238E27FC236}">
                <a16:creationId xmlns:a16="http://schemas.microsoft.com/office/drawing/2014/main" xmlns="" id="{9C3B3CE9-2979-B346-8665-4D303AD46811}"/>
              </a:ext>
            </a:extLst>
          </p:cNvPr>
          <p:cNvSpPr>
            <a:spLocks noGrp="1"/>
          </p:cNvSpPr>
          <p:nvPr>
            <p:ph type="sldNum" sz="quarter" idx="12"/>
          </p:nvPr>
        </p:nvSpPr>
        <p:spPr/>
        <p:txBody>
          <a:bodyPr/>
          <a:lstStyle/>
          <a:p>
            <a:fld id="{D275CE6D-5C38-C543-B8AD-F8110668FDF9}" type="slidenum">
              <a:rPr lang="en-US" smtClean="0"/>
              <a:pPr/>
              <a:t>27</a:t>
            </a:fld>
            <a:endParaRPr lang="en-US" dirty="0"/>
          </a:p>
        </p:txBody>
      </p:sp>
      <p:sp>
        <p:nvSpPr>
          <p:cNvPr id="5" name="Text Placeholder 4">
            <a:extLst>
              <a:ext uri="{FF2B5EF4-FFF2-40B4-BE49-F238E27FC236}">
                <a16:creationId xmlns:a16="http://schemas.microsoft.com/office/drawing/2014/main" xmlns="" id="{1BD56FBA-7C73-8047-BCDB-8151E1C6E827}"/>
              </a:ext>
            </a:extLst>
          </p:cNvPr>
          <p:cNvSpPr>
            <a:spLocks noGrp="1"/>
          </p:cNvSpPr>
          <p:nvPr>
            <p:ph type="body" sz="quarter" idx="13"/>
          </p:nvPr>
        </p:nvSpPr>
        <p:spPr/>
        <p:txBody>
          <a:bodyPr/>
          <a:lstStyle/>
          <a:p>
            <a:endParaRPr lang="en-US"/>
          </a:p>
        </p:txBody>
      </p:sp>
      <p:pic>
        <p:nvPicPr>
          <p:cNvPr id="6" name="Content Placeholder 6">
            <a:extLst>
              <a:ext uri="{FF2B5EF4-FFF2-40B4-BE49-F238E27FC236}">
                <a16:creationId xmlns:a16="http://schemas.microsoft.com/office/drawing/2014/main" xmlns="" id="{115BE48C-B332-5143-97E0-7F4DAF9C82C8}"/>
              </a:ext>
            </a:extLst>
          </p:cNvPr>
          <p:cNvPicPr>
            <a:picLocks noChangeAspect="1"/>
          </p:cNvPicPr>
          <p:nvPr/>
        </p:nvPicPr>
        <p:blipFill>
          <a:blip r:embed="rId2" cstate="print"/>
          <a:stretch>
            <a:fillRect/>
          </a:stretch>
        </p:blipFill>
        <p:spPr bwMode="auto">
          <a:xfrm>
            <a:off x="7581671" y="3435860"/>
            <a:ext cx="3153966" cy="214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6363B386-4D58-BB4D-B1E8-35CF1D3CB25A}"/>
              </a:ext>
            </a:extLst>
          </p:cNvPr>
          <p:cNvSpPr/>
          <p:nvPr/>
        </p:nvSpPr>
        <p:spPr>
          <a:xfrm>
            <a:off x="884583" y="3260053"/>
            <a:ext cx="6078925" cy="2492990"/>
          </a:xfrm>
          <a:prstGeom prst="rect">
            <a:avLst/>
          </a:prstGeom>
        </p:spPr>
        <p:txBody>
          <a:bodyPr wrap="square">
            <a:spAutoFit/>
          </a:bodyPr>
          <a:lstStyle/>
          <a:p>
            <a:r>
              <a:rPr lang="en-US" sz="2600" dirty="0">
                <a:latin typeface="Times New Roman" panose="02020603050405020304" pitchFamily="18" charset="0"/>
                <a:cs typeface="Times New Roman" panose="02020603050405020304" pitchFamily="18" charset="0"/>
              </a:rPr>
              <a:t>Reasonable Accommodations require a housing provider to do more: They must make changes in rules, procedures, policies, practices, or services if necessary to afford a person with a disability equal opportunity to use and enjoy a dwelling.</a:t>
            </a:r>
          </a:p>
        </p:txBody>
      </p:sp>
      <p:cxnSp>
        <p:nvCxnSpPr>
          <p:cNvPr id="8" name="Shape 99">
            <a:extLst>
              <a:ext uri="{FF2B5EF4-FFF2-40B4-BE49-F238E27FC236}">
                <a16:creationId xmlns:a16="http://schemas.microsoft.com/office/drawing/2014/main" xmlns="" id="{37E7B0F7-7E5C-9344-8FC1-DB69EEE4D91D}"/>
              </a:ext>
            </a:extLst>
          </p:cNvPr>
          <p:cNvCxnSpPr>
            <a:cxnSpLocks/>
          </p:cNvCxnSpPr>
          <p:nvPr/>
        </p:nvCxnSpPr>
        <p:spPr>
          <a:xfrm>
            <a:off x="9435402" y="1145656"/>
            <a:ext cx="2756598"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553389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9B3AE5-D4D9-7245-9EF4-687EAE515CE5}"/>
              </a:ext>
            </a:extLst>
          </p:cNvPr>
          <p:cNvSpPr>
            <a:spLocks noGrp="1"/>
          </p:cNvSpPr>
          <p:nvPr>
            <p:ph type="title"/>
          </p:nvPr>
        </p:nvSpPr>
        <p:spPr/>
        <p:txBody>
          <a:bodyPr/>
          <a:lstStyle/>
          <a:p>
            <a:r>
              <a:rPr lang="en-US" dirty="0"/>
              <a:t>Reasonable Accommodation</a:t>
            </a:r>
          </a:p>
        </p:txBody>
      </p:sp>
      <p:sp>
        <p:nvSpPr>
          <p:cNvPr id="4" name="Slide Number Placeholder 3">
            <a:extLst>
              <a:ext uri="{FF2B5EF4-FFF2-40B4-BE49-F238E27FC236}">
                <a16:creationId xmlns:a16="http://schemas.microsoft.com/office/drawing/2014/main" xmlns="" id="{915C29A9-1AE3-9546-986F-1C8CFCBDE5E4}"/>
              </a:ext>
            </a:extLst>
          </p:cNvPr>
          <p:cNvSpPr>
            <a:spLocks noGrp="1"/>
          </p:cNvSpPr>
          <p:nvPr>
            <p:ph type="sldNum" sz="quarter" idx="12"/>
          </p:nvPr>
        </p:nvSpPr>
        <p:spPr/>
        <p:txBody>
          <a:bodyPr/>
          <a:lstStyle/>
          <a:p>
            <a:fld id="{D275CE6D-5C38-C543-B8AD-F8110668FDF9}" type="slidenum">
              <a:rPr lang="en-US" smtClean="0"/>
              <a:pPr/>
              <a:t>28</a:t>
            </a:fld>
            <a:endParaRPr lang="en-US" dirty="0"/>
          </a:p>
        </p:txBody>
      </p:sp>
      <p:sp>
        <p:nvSpPr>
          <p:cNvPr id="5" name="Text Placeholder 4">
            <a:extLst>
              <a:ext uri="{FF2B5EF4-FFF2-40B4-BE49-F238E27FC236}">
                <a16:creationId xmlns:a16="http://schemas.microsoft.com/office/drawing/2014/main" xmlns="" id="{F00D0E6E-BD33-2E44-92AC-D78C840B28DE}"/>
              </a:ext>
            </a:extLst>
          </p:cNvPr>
          <p:cNvSpPr>
            <a:spLocks noGrp="1"/>
          </p:cNvSpPr>
          <p:nvPr>
            <p:ph type="body" sz="quarter" idx="13"/>
          </p:nvPr>
        </p:nvSpPr>
        <p:spPr/>
        <p:txBody>
          <a:bodyPr/>
          <a:lstStyle/>
          <a:p>
            <a:endParaRPr lang="en-US"/>
          </a:p>
        </p:txBody>
      </p:sp>
      <p:sp>
        <p:nvSpPr>
          <p:cNvPr id="6" name="Rounded Rectangle 5">
            <a:extLst>
              <a:ext uri="{FF2B5EF4-FFF2-40B4-BE49-F238E27FC236}">
                <a16:creationId xmlns:a16="http://schemas.microsoft.com/office/drawing/2014/main" xmlns="" id="{20597A50-2C0D-AD4D-BBD7-A0E5B71684BC}"/>
              </a:ext>
            </a:extLst>
          </p:cNvPr>
          <p:cNvSpPr/>
          <p:nvPr/>
        </p:nvSpPr>
        <p:spPr>
          <a:xfrm>
            <a:off x="941379" y="1591298"/>
            <a:ext cx="1401963" cy="1121178"/>
          </a:xfrm>
          <a:prstGeom prst="roundRect">
            <a:avLst>
              <a:gd name="adj" fmla="val 10000"/>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sz="1350" kern="1200" dirty="0">
              <a:solidFill>
                <a:srgbClr val="FFFFFF">
                  <a:hueOff val="0"/>
                  <a:satOff val="0"/>
                  <a:lumOff val="0"/>
                  <a:alphaOff val="0"/>
                </a:srgbClr>
              </a:solidFill>
            </a:endParaRPr>
          </a:p>
        </p:txBody>
      </p:sp>
      <p:sp>
        <p:nvSpPr>
          <p:cNvPr id="7" name="Rounded Rectangle 6">
            <a:extLst>
              <a:ext uri="{FF2B5EF4-FFF2-40B4-BE49-F238E27FC236}">
                <a16:creationId xmlns:a16="http://schemas.microsoft.com/office/drawing/2014/main" xmlns="" id="{9AA94814-2B8D-C341-BE9C-CE16D18B9CC4}"/>
              </a:ext>
            </a:extLst>
          </p:cNvPr>
          <p:cNvSpPr/>
          <p:nvPr/>
        </p:nvSpPr>
        <p:spPr>
          <a:xfrm>
            <a:off x="903058" y="2800584"/>
            <a:ext cx="1679915" cy="1181533"/>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Rounded Rectangle 7">
            <a:extLst>
              <a:ext uri="{FF2B5EF4-FFF2-40B4-BE49-F238E27FC236}">
                <a16:creationId xmlns:a16="http://schemas.microsoft.com/office/drawing/2014/main" xmlns="" id="{AB73460B-477A-C345-AA31-663C6328BC74}"/>
              </a:ext>
            </a:extLst>
          </p:cNvPr>
          <p:cNvSpPr/>
          <p:nvPr/>
        </p:nvSpPr>
        <p:spPr>
          <a:xfrm>
            <a:off x="937140" y="4070225"/>
            <a:ext cx="1406201" cy="1260195"/>
          </a:xfrm>
          <a:prstGeom prst="roundRect">
            <a:avLst>
              <a:gd name="adj" fmla="val 10000"/>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Rounded Rectangle 8">
            <a:extLst>
              <a:ext uri="{FF2B5EF4-FFF2-40B4-BE49-F238E27FC236}">
                <a16:creationId xmlns:a16="http://schemas.microsoft.com/office/drawing/2014/main" xmlns="" id="{ED830768-CFDD-B54C-80DF-F32F076B4438}"/>
              </a:ext>
            </a:extLst>
          </p:cNvPr>
          <p:cNvSpPr/>
          <p:nvPr/>
        </p:nvSpPr>
        <p:spPr>
          <a:xfrm>
            <a:off x="937141" y="5418528"/>
            <a:ext cx="1406200" cy="1251878"/>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Rounded Rectangle 4">
            <a:extLst>
              <a:ext uri="{FF2B5EF4-FFF2-40B4-BE49-F238E27FC236}">
                <a16:creationId xmlns:a16="http://schemas.microsoft.com/office/drawing/2014/main" xmlns="" id="{3F93916C-B32A-6E4F-A3EA-680DEA23BEB4}"/>
              </a:ext>
            </a:extLst>
          </p:cNvPr>
          <p:cNvSpPr txBox="1"/>
          <p:nvPr/>
        </p:nvSpPr>
        <p:spPr>
          <a:xfrm>
            <a:off x="2600511" y="1962136"/>
            <a:ext cx="4915655" cy="58341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defTabSz="666750">
              <a:lnSpc>
                <a:spcPct val="90000"/>
              </a:lnSpc>
              <a:spcBef>
                <a:spcPct val="0"/>
              </a:spcBef>
              <a:spcAft>
                <a:spcPct val="35000"/>
              </a:spcAft>
            </a:pPr>
            <a:r>
              <a:rPr lang="en-US" sz="2600" b="1" kern="1200" dirty="0">
                <a:solidFill>
                  <a:srgbClr val="000000"/>
                </a:solidFill>
                <a:latin typeface="Times New Roman" panose="02020603050405020304" pitchFamily="18" charset="0"/>
                <a:cs typeface="Times New Roman" panose="02020603050405020304" pitchFamily="18" charset="0"/>
              </a:rPr>
              <a:t>Applying for housing</a:t>
            </a:r>
          </a:p>
        </p:txBody>
      </p:sp>
      <p:sp>
        <p:nvSpPr>
          <p:cNvPr id="11" name="Rounded Rectangle 7">
            <a:extLst>
              <a:ext uri="{FF2B5EF4-FFF2-40B4-BE49-F238E27FC236}">
                <a16:creationId xmlns:a16="http://schemas.microsoft.com/office/drawing/2014/main" xmlns="" id="{E6A15CC6-3444-AA49-A8C1-FC33795367CF}"/>
              </a:ext>
            </a:extLst>
          </p:cNvPr>
          <p:cNvSpPr txBox="1"/>
          <p:nvPr/>
        </p:nvSpPr>
        <p:spPr>
          <a:xfrm>
            <a:off x="2582972" y="3190240"/>
            <a:ext cx="8681229" cy="74985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t" anchorCtr="0">
            <a:noAutofit/>
          </a:bodyPr>
          <a:lstStyle/>
          <a:p>
            <a:pPr defTabSz="666750">
              <a:lnSpc>
                <a:spcPct val="90000"/>
              </a:lnSpc>
              <a:spcBef>
                <a:spcPct val="0"/>
              </a:spcBef>
            </a:pPr>
            <a:r>
              <a:rPr lang="en-US" sz="2600" b="1" kern="1200" dirty="0">
                <a:solidFill>
                  <a:srgbClr val="000000"/>
                </a:solidFill>
                <a:latin typeface="Times New Roman" panose="02020603050405020304" pitchFamily="18" charset="0"/>
                <a:cs typeface="Times New Roman" panose="02020603050405020304" pitchFamily="18" charset="0"/>
              </a:rPr>
              <a:t>Screening: </a:t>
            </a:r>
            <a:r>
              <a:rPr lang="en-US" sz="2600" kern="1200" dirty="0">
                <a:solidFill>
                  <a:srgbClr val="000000"/>
                </a:solidFill>
                <a:latin typeface="Times New Roman" panose="02020603050405020304" pitchFamily="18" charset="0"/>
                <a:cs typeface="Times New Roman" panose="02020603050405020304" pitchFamily="18" charset="0"/>
              </a:rPr>
              <a:t>Credit, criminal </a:t>
            </a:r>
            <a:r>
              <a:rPr lang="en-US" sz="2600" dirty="0">
                <a:solidFill>
                  <a:srgbClr val="000000"/>
                </a:solidFill>
                <a:latin typeface="Times New Roman" panose="02020603050405020304" pitchFamily="18" charset="0"/>
                <a:cs typeface="Times New Roman" panose="02020603050405020304" pitchFamily="18" charset="0"/>
              </a:rPr>
              <a:t>b</a:t>
            </a:r>
            <a:r>
              <a:rPr lang="en-US" sz="2600" kern="1200" dirty="0">
                <a:solidFill>
                  <a:srgbClr val="000000"/>
                </a:solidFill>
                <a:latin typeface="Times New Roman" panose="02020603050405020304" pitchFamily="18" charset="0"/>
                <a:cs typeface="Times New Roman" panose="02020603050405020304" pitchFamily="18" charset="0"/>
              </a:rPr>
              <a:t>ackground, rental history</a:t>
            </a:r>
          </a:p>
        </p:txBody>
      </p:sp>
      <p:sp>
        <p:nvSpPr>
          <p:cNvPr id="12" name="Rounded Rectangle 7">
            <a:extLst>
              <a:ext uri="{FF2B5EF4-FFF2-40B4-BE49-F238E27FC236}">
                <a16:creationId xmlns:a16="http://schemas.microsoft.com/office/drawing/2014/main" xmlns="" id="{956A50A9-77B6-6045-A887-15D5362D9E76}"/>
              </a:ext>
            </a:extLst>
          </p:cNvPr>
          <p:cNvSpPr txBox="1"/>
          <p:nvPr/>
        </p:nvSpPr>
        <p:spPr>
          <a:xfrm>
            <a:off x="2600511" y="4334871"/>
            <a:ext cx="8892246" cy="74985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t" anchorCtr="0">
            <a:noAutofit/>
          </a:bodyPr>
          <a:lstStyle/>
          <a:p>
            <a:pPr defTabSz="666750">
              <a:lnSpc>
                <a:spcPct val="90000"/>
              </a:lnSpc>
              <a:spcBef>
                <a:spcPct val="0"/>
              </a:spcBef>
            </a:pPr>
            <a:r>
              <a:rPr lang="en-US" sz="2600" b="1" kern="1200" dirty="0">
                <a:solidFill>
                  <a:srgbClr val="000000"/>
                </a:solidFill>
                <a:latin typeface="Times New Roman" panose="02020603050405020304" pitchFamily="18" charset="0"/>
                <a:cs typeface="Times New Roman" panose="02020603050405020304" pitchFamily="18" charset="0"/>
              </a:rPr>
              <a:t>Household members: </a:t>
            </a:r>
            <a:r>
              <a:rPr lang="en-US" sz="2600" kern="1200" dirty="0">
                <a:solidFill>
                  <a:srgbClr val="000000"/>
                </a:solidFill>
                <a:latin typeface="Times New Roman" panose="02020603050405020304" pitchFamily="18" charset="0"/>
                <a:cs typeface="Times New Roman" panose="02020603050405020304" pitchFamily="18" charset="0"/>
              </a:rPr>
              <a:t>Live-in aide, Service or Emotional Support Animals</a:t>
            </a:r>
          </a:p>
        </p:txBody>
      </p:sp>
      <p:sp>
        <p:nvSpPr>
          <p:cNvPr id="13" name="Rounded Rectangle 13">
            <a:extLst>
              <a:ext uri="{FF2B5EF4-FFF2-40B4-BE49-F238E27FC236}">
                <a16:creationId xmlns:a16="http://schemas.microsoft.com/office/drawing/2014/main" xmlns="" id="{CF04ACEB-4B4E-394A-9A89-9C2760C66C6F}"/>
              </a:ext>
            </a:extLst>
          </p:cNvPr>
          <p:cNvSpPr txBox="1"/>
          <p:nvPr/>
        </p:nvSpPr>
        <p:spPr>
          <a:xfrm>
            <a:off x="2582972" y="5530281"/>
            <a:ext cx="8681229" cy="96262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t" anchorCtr="0">
            <a:noAutofit/>
          </a:bodyPr>
          <a:lstStyle/>
          <a:p>
            <a:pPr defTabSz="666750">
              <a:lnSpc>
                <a:spcPct val="90000"/>
              </a:lnSpc>
              <a:spcBef>
                <a:spcPct val="0"/>
              </a:spcBef>
              <a:spcAft>
                <a:spcPct val="35000"/>
              </a:spcAft>
            </a:pPr>
            <a:r>
              <a:rPr lang="en-US" sz="2600" b="1" kern="1200" dirty="0">
                <a:solidFill>
                  <a:srgbClr val="000000"/>
                </a:solidFill>
                <a:latin typeface="Times New Roman" panose="02020603050405020304" pitchFamily="18" charset="0"/>
                <a:cs typeface="Times New Roman" panose="02020603050405020304" pitchFamily="18" charset="0"/>
              </a:rPr>
              <a:t>Searching for housing: </a:t>
            </a:r>
            <a:r>
              <a:rPr lang="en-US" sz="2600" dirty="0">
                <a:solidFill>
                  <a:srgbClr val="000000"/>
                </a:solidFill>
                <a:latin typeface="Times New Roman" panose="02020603050405020304" pitchFamily="18" charset="0"/>
                <a:cs typeface="Times New Roman" panose="02020603050405020304" pitchFamily="18" charset="0"/>
              </a:rPr>
              <a:t>Search time, high rents, number of bedrooms, acceptable housing types</a:t>
            </a:r>
          </a:p>
          <a:p>
            <a:pPr defTabSz="666750">
              <a:lnSpc>
                <a:spcPct val="90000"/>
              </a:lnSpc>
              <a:spcBef>
                <a:spcPct val="0"/>
              </a:spcBef>
              <a:spcAft>
                <a:spcPct val="35000"/>
              </a:spcAft>
            </a:pPr>
            <a:endParaRPr lang="en-US" sz="1600" dirty="0">
              <a:solidFill>
                <a:srgbClr val="000000"/>
              </a:solidFill>
              <a:latin typeface="Times New Roman" panose="02020603050405020304" pitchFamily="18" charset="0"/>
              <a:cs typeface="Times New Roman" panose="02020603050405020304" pitchFamily="18" charset="0"/>
            </a:endParaRPr>
          </a:p>
          <a:p>
            <a:pPr defTabSz="666750">
              <a:lnSpc>
                <a:spcPct val="90000"/>
              </a:lnSpc>
              <a:spcBef>
                <a:spcPct val="0"/>
              </a:spcBef>
              <a:spcAft>
                <a:spcPct val="35000"/>
              </a:spcAft>
            </a:pPr>
            <a:endParaRPr lang="en-US" sz="1600" dirty="0">
              <a:solidFill>
                <a:srgbClr val="000000"/>
              </a:solidFill>
              <a:latin typeface="Times New Roman" panose="02020603050405020304" pitchFamily="18" charset="0"/>
              <a:cs typeface="Times New Roman" panose="02020603050405020304" pitchFamily="18" charset="0"/>
            </a:endParaRPr>
          </a:p>
          <a:p>
            <a:pPr defTabSz="666750">
              <a:lnSpc>
                <a:spcPct val="90000"/>
              </a:lnSpc>
              <a:spcBef>
                <a:spcPct val="0"/>
              </a:spcBef>
              <a:spcAft>
                <a:spcPct val="35000"/>
              </a:spcAft>
            </a:pPr>
            <a:endParaRPr lang="en-US" sz="1600" dirty="0">
              <a:solidFill>
                <a:srgbClr val="000000"/>
              </a:solidFill>
              <a:latin typeface="Times New Roman" panose="02020603050405020304" pitchFamily="18" charset="0"/>
              <a:cs typeface="Times New Roman" panose="02020603050405020304" pitchFamily="18" charset="0"/>
            </a:endParaRPr>
          </a:p>
          <a:p>
            <a:pPr defTabSz="666750">
              <a:lnSpc>
                <a:spcPct val="90000"/>
              </a:lnSpc>
              <a:spcBef>
                <a:spcPct val="0"/>
              </a:spcBef>
              <a:spcAft>
                <a:spcPct val="35000"/>
              </a:spcAft>
            </a:pPr>
            <a:r>
              <a:rPr lang="en-US" sz="1500" b="1" kern="1200" dirty="0">
                <a:solidFill>
                  <a:srgbClr val="000000"/>
                </a:solidFill>
                <a:latin typeface="Times New Roman" panose="02020603050405020304" pitchFamily="18" charset="0"/>
                <a:cs typeface="Times New Roman" panose="02020603050405020304" pitchFamily="18" charset="0"/>
              </a:rPr>
              <a:t> </a:t>
            </a:r>
          </a:p>
        </p:txBody>
      </p:sp>
      <p:cxnSp>
        <p:nvCxnSpPr>
          <p:cNvPr id="14" name="Shape 99">
            <a:extLst>
              <a:ext uri="{FF2B5EF4-FFF2-40B4-BE49-F238E27FC236}">
                <a16:creationId xmlns:a16="http://schemas.microsoft.com/office/drawing/2014/main" xmlns="" id="{76D97DB7-24C2-5C4B-B779-92160E1DF62F}"/>
              </a:ext>
            </a:extLst>
          </p:cNvPr>
          <p:cNvCxnSpPr>
            <a:cxnSpLocks/>
          </p:cNvCxnSpPr>
          <p:nvPr/>
        </p:nvCxnSpPr>
        <p:spPr>
          <a:xfrm>
            <a:off x="9435402" y="1145656"/>
            <a:ext cx="2756598"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440181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BB5727-2C8A-9A42-AE9D-53C4116519B5}"/>
              </a:ext>
            </a:extLst>
          </p:cNvPr>
          <p:cNvSpPr>
            <a:spLocks noGrp="1"/>
          </p:cNvSpPr>
          <p:nvPr>
            <p:ph type="title"/>
          </p:nvPr>
        </p:nvSpPr>
        <p:spPr/>
        <p:txBody>
          <a:bodyPr/>
          <a:lstStyle/>
          <a:p>
            <a:r>
              <a:rPr lang="en-US" dirty="0"/>
              <a:t>Reasonable Accommodation</a:t>
            </a:r>
          </a:p>
        </p:txBody>
      </p:sp>
      <p:sp>
        <p:nvSpPr>
          <p:cNvPr id="3" name="Content Placeholder 2">
            <a:extLst>
              <a:ext uri="{FF2B5EF4-FFF2-40B4-BE49-F238E27FC236}">
                <a16:creationId xmlns:a16="http://schemas.microsoft.com/office/drawing/2014/main" xmlns="" id="{BF9FFF71-890E-4B43-AB4A-07AC2BB0B885}"/>
              </a:ext>
            </a:extLst>
          </p:cNvPr>
          <p:cNvSpPr>
            <a:spLocks noGrp="1"/>
          </p:cNvSpPr>
          <p:nvPr>
            <p:ph idx="1"/>
          </p:nvPr>
        </p:nvSpPr>
        <p:spPr>
          <a:xfrm>
            <a:off x="884583" y="1825625"/>
            <a:ext cx="10469217" cy="4351338"/>
          </a:xfrm>
        </p:spPr>
        <p:txBody>
          <a:bodyPr/>
          <a:lstStyle/>
          <a:p>
            <a:pPr marL="0" indent="0">
              <a:lnSpc>
                <a:spcPct val="100000"/>
              </a:lnSpc>
              <a:buNone/>
            </a:pPr>
            <a:r>
              <a:rPr lang="en-US" sz="2600" b="1" dirty="0">
                <a:solidFill>
                  <a:schemeClr val="tx1"/>
                </a:solidFill>
              </a:rPr>
              <a:t>If you need a reasonable accommodation, you must ask for it.</a:t>
            </a:r>
          </a:p>
          <a:p>
            <a:pPr marL="0" indent="0">
              <a:lnSpc>
                <a:spcPct val="100000"/>
              </a:lnSpc>
              <a:buNone/>
            </a:pPr>
            <a:endParaRPr lang="en-US" sz="600" b="1" dirty="0">
              <a:solidFill>
                <a:schemeClr val="tx1"/>
              </a:solidFill>
            </a:endParaRPr>
          </a:p>
          <a:p>
            <a:pPr marL="640080" indent="-342900">
              <a:lnSpc>
                <a:spcPct val="100000"/>
              </a:lnSpc>
            </a:pPr>
            <a:r>
              <a:rPr lang="en-US" sz="2600" dirty="0">
                <a:solidFill>
                  <a:schemeClr val="tx1"/>
                </a:solidFill>
              </a:rPr>
              <a:t>Put your request in writing to the property owner and keep a copy </a:t>
            </a:r>
          </a:p>
          <a:p>
            <a:pPr marL="640080" indent="-342900">
              <a:lnSpc>
                <a:spcPct val="100000"/>
              </a:lnSpc>
            </a:pPr>
            <a:r>
              <a:rPr lang="en-US" sz="2600" dirty="0">
                <a:solidFill>
                  <a:schemeClr val="tx1"/>
                </a:solidFill>
              </a:rPr>
              <a:t>Request must share the fact that you have a disability (you need not share details about your disability)</a:t>
            </a:r>
          </a:p>
          <a:p>
            <a:pPr marL="640080" indent="-342900">
              <a:lnSpc>
                <a:spcPct val="100000"/>
              </a:lnSpc>
            </a:pPr>
            <a:r>
              <a:rPr lang="en-US" sz="2600" dirty="0">
                <a:solidFill>
                  <a:schemeClr val="tx1"/>
                </a:solidFill>
              </a:rPr>
              <a:t>Describe what you want changed and why you need to have the change</a:t>
            </a:r>
          </a:p>
          <a:p>
            <a:endParaRPr lang="en-US" dirty="0"/>
          </a:p>
        </p:txBody>
      </p:sp>
      <p:sp>
        <p:nvSpPr>
          <p:cNvPr id="4" name="Slide Number Placeholder 3">
            <a:extLst>
              <a:ext uri="{FF2B5EF4-FFF2-40B4-BE49-F238E27FC236}">
                <a16:creationId xmlns:a16="http://schemas.microsoft.com/office/drawing/2014/main" xmlns="" id="{1316CD88-FD2A-8744-8795-93391679489A}"/>
              </a:ext>
            </a:extLst>
          </p:cNvPr>
          <p:cNvSpPr>
            <a:spLocks noGrp="1"/>
          </p:cNvSpPr>
          <p:nvPr>
            <p:ph type="sldNum" sz="quarter" idx="12"/>
          </p:nvPr>
        </p:nvSpPr>
        <p:spPr/>
        <p:txBody>
          <a:bodyPr/>
          <a:lstStyle/>
          <a:p>
            <a:fld id="{D275CE6D-5C38-C543-B8AD-F8110668FDF9}" type="slidenum">
              <a:rPr lang="en-US" smtClean="0"/>
              <a:pPr/>
              <a:t>29</a:t>
            </a:fld>
            <a:endParaRPr lang="en-US" dirty="0"/>
          </a:p>
        </p:txBody>
      </p:sp>
      <p:sp>
        <p:nvSpPr>
          <p:cNvPr id="5" name="Text Placeholder 4">
            <a:extLst>
              <a:ext uri="{FF2B5EF4-FFF2-40B4-BE49-F238E27FC236}">
                <a16:creationId xmlns:a16="http://schemas.microsoft.com/office/drawing/2014/main" xmlns="" id="{3270CB72-0180-4345-AC20-E04529859B69}"/>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9E704A2E-33AA-074C-8A8F-3BC1DFFC598C}"/>
              </a:ext>
            </a:extLst>
          </p:cNvPr>
          <p:cNvCxnSpPr>
            <a:cxnSpLocks/>
          </p:cNvCxnSpPr>
          <p:nvPr/>
        </p:nvCxnSpPr>
        <p:spPr>
          <a:xfrm>
            <a:off x="9435402" y="1145656"/>
            <a:ext cx="2756598"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647163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17DE54-9822-F342-BF4C-4DA322ADF194}"/>
              </a:ext>
            </a:extLst>
          </p:cNvPr>
          <p:cNvSpPr>
            <a:spLocks noGrp="1"/>
          </p:cNvSpPr>
          <p:nvPr>
            <p:ph type="title"/>
          </p:nvPr>
        </p:nvSpPr>
        <p:spPr/>
        <p:txBody>
          <a:bodyPr/>
          <a:lstStyle/>
          <a:p>
            <a:r>
              <a:rPr lang="en-US" dirty="0"/>
              <a:t>Current Housing Resources</a:t>
            </a:r>
          </a:p>
        </p:txBody>
      </p:sp>
      <p:sp>
        <p:nvSpPr>
          <p:cNvPr id="3" name="Content Placeholder 2">
            <a:extLst>
              <a:ext uri="{FF2B5EF4-FFF2-40B4-BE49-F238E27FC236}">
                <a16:creationId xmlns:a16="http://schemas.microsoft.com/office/drawing/2014/main" xmlns="" id="{D87A600B-7C4A-BA4F-88D5-29B09CC58421}"/>
              </a:ext>
            </a:extLst>
          </p:cNvPr>
          <p:cNvSpPr>
            <a:spLocks noGrp="1"/>
          </p:cNvSpPr>
          <p:nvPr>
            <p:ph idx="1"/>
          </p:nvPr>
        </p:nvSpPr>
        <p:spPr>
          <a:xfrm>
            <a:off x="884583" y="1825625"/>
            <a:ext cx="10469217" cy="4351338"/>
          </a:xfrm>
        </p:spPr>
        <p:txBody>
          <a:bodyPr/>
          <a:lstStyle/>
          <a:p>
            <a:pPr marL="285750" indent="-285750"/>
            <a:r>
              <a:rPr lang="en-US" sz="2600" dirty="0"/>
              <a:t>Continuum of Care (COC) — formerly Shelter Plus Care</a:t>
            </a:r>
          </a:p>
          <a:p>
            <a:pPr marL="285750" indent="-285750"/>
            <a:r>
              <a:rPr lang="en-US" sz="2600" dirty="0"/>
              <a:t>Residential Rehabilitation Program </a:t>
            </a:r>
          </a:p>
          <a:p>
            <a:pPr marL="285750" indent="-285750"/>
            <a:r>
              <a:rPr lang="en-US" sz="2600" dirty="0"/>
              <a:t>Permanent Housing </a:t>
            </a:r>
          </a:p>
          <a:p>
            <a:pPr marL="285750" indent="-285750"/>
            <a:endParaRPr lang="en-US" sz="2600" dirty="0"/>
          </a:p>
          <a:p>
            <a:pPr marL="0" indent="0">
              <a:buNone/>
            </a:pPr>
            <a:endParaRPr lang="en-US" sz="2600" dirty="0"/>
          </a:p>
          <a:p>
            <a:endParaRPr lang="en-US" dirty="0"/>
          </a:p>
        </p:txBody>
      </p:sp>
      <p:sp>
        <p:nvSpPr>
          <p:cNvPr id="4" name="Slide Number Placeholder 3">
            <a:extLst>
              <a:ext uri="{FF2B5EF4-FFF2-40B4-BE49-F238E27FC236}">
                <a16:creationId xmlns:a16="http://schemas.microsoft.com/office/drawing/2014/main" xmlns="" id="{B0F9B2E7-72C3-3F42-9785-6B2BB80C3254}"/>
              </a:ext>
            </a:extLst>
          </p:cNvPr>
          <p:cNvSpPr>
            <a:spLocks noGrp="1"/>
          </p:cNvSpPr>
          <p:nvPr>
            <p:ph type="sldNum" sz="quarter" idx="12"/>
          </p:nvPr>
        </p:nvSpPr>
        <p:spPr/>
        <p:txBody>
          <a:bodyPr/>
          <a:lstStyle/>
          <a:p>
            <a:fld id="{D275CE6D-5C38-C543-B8AD-F8110668FDF9}" type="slidenum">
              <a:rPr lang="en-US" smtClean="0"/>
              <a:pPr/>
              <a:t>3</a:t>
            </a:fld>
            <a:endParaRPr lang="en-US" dirty="0"/>
          </a:p>
        </p:txBody>
      </p:sp>
      <p:sp>
        <p:nvSpPr>
          <p:cNvPr id="5" name="Text Placeholder 4">
            <a:extLst>
              <a:ext uri="{FF2B5EF4-FFF2-40B4-BE49-F238E27FC236}">
                <a16:creationId xmlns:a16="http://schemas.microsoft.com/office/drawing/2014/main" xmlns="" id="{A301326C-CC99-574E-925C-4942BF1E2C07}"/>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18430626-C7A1-EE47-AFC1-606A3C551FD0}"/>
              </a:ext>
            </a:extLst>
          </p:cNvPr>
          <p:cNvCxnSpPr>
            <a:cxnSpLocks/>
          </p:cNvCxnSpPr>
          <p:nvPr/>
        </p:nvCxnSpPr>
        <p:spPr>
          <a:xfrm>
            <a:off x="9194242" y="1145656"/>
            <a:ext cx="2997758"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1418497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21CC81-DFC5-9E44-A5B6-F2BC1899BFEB}"/>
              </a:ext>
            </a:extLst>
          </p:cNvPr>
          <p:cNvSpPr>
            <a:spLocks noGrp="1"/>
          </p:cNvSpPr>
          <p:nvPr>
            <p:ph type="title"/>
          </p:nvPr>
        </p:nvSpPr>
        <p:spPr/>
        <p:txBody>
          <a:bodyPr/>
          <a:lstStyle/>
          <a:p>
            <a:r>
              <a:rPr lang="en-US" dirty="0"/>
              <a:t>Reasonable Accommodation</a:t>
            </a:r>
          </a:p>
        </p:txBody>
      </p:sp>
      <p:sp>
        <p:nvSpPr>
          <p:cNvPr id="3" name="Content Placeholder 2">
            <a:extLst>
              <a:ext uri="{FF2B5EF4-FFF2-40B4-BE49-F238E27FC236}">
                <a16:creationId xmlns:a16="http://schemas.microsoft.com/office/drawing/2014/main" xmlns="" id="{B3037DB4-DF9E-CC44-A7A3-CF47B2BBCA9D}"/>
              </a:ext>
            </a:extLst>
          </p:cNvPr>
          <p:cNvSpPr>
            <a:spLocks noGrp="1"/>
          </p:cNvSpPr>
          <p:nvPr>
            <p:ph idx="1"/>
          </p:nvPr>
        </p:nvSpPr>
        <p:spPr>
          <a:xfrm>
            <a:off x="884583" y="1825625"/>
            <a:ext cx="10469217" cy="4351338"/>
          </a:xfrm>
        </p:spPr>
        <p:txBody>
          <a:bodyPr/>
          <a:lstStyle/>
          <a:p>
            <a:pPr marL="342900" indent="-342900">
              <a:lnSpc>
                <a:spcPct val="100000"/>
              </a:lnSpc>
            </a:pPr>
            <a:r>
              <a:rPr lang="en-US" sz="2600" dirty="0">
                <a:solidFill>
                  <a:schemeClr val="tx1"/>
                </a:solidFill>
              </a:rPr>
              <a:t>In most cases, a property owner has the right to ask for proof that you need the reasonable accommodation. Your medical provider or case manager can write a letter on your behalf</a:t>
            </a:r>
          </a:p>
          <a:p>
            <a:pPr marL="285750" indent="-285750">
              <a:lnSpc>
                <a:spcPct val="100000"/>
              </a:lnSpc>
            </a:pPr>
            <a:r>
              <a:rPr lang="en-US" sz="2600" dirty="0">
                <a:solidFill>
                  <a:schemeClr val="tx1"/>
                </a:solidFill>
              </a:rPr>
              <a:t>Use</a:t>
            </a:r>
            <a:r>
              <a:rPr lang="en-US" sz="2600" dirty="0"/>
              <a:t> </a:t>
            </a:r>
            <a:r>
              <a:rPr lang="en-US" sz="2600" i="1" dirty="0">
                <a:solidFill>
                  <a:srgbClr val="980000"/>
                </a:solidFill>
              </a:rPr>
              <a:t>My Sample Letter for Requesting a Reasonable Accommodation </a:t>
            </a:r>
            <a:r>
              <a:rPr lang="en-US" sz="2600" dirty="0">
                <a:solidFill>
                  <a:schemeClr val="tx1"/>
                </a:solidFill>
              </a:rPr>
              <a:t>to plan such a letter. Keep a copy of your letter, and be sure it has the date</a:t>
            </a:r>
          </a:p>
          <a:p>
            <a:endParaRPr lang="en-US" dirty="0"/>
          </a:p>
        </p:txBody>
      </p:sp>
      <p:sp>
        <p:nvSpPr>
          <p:cNvPr id="4" name="Slide Number Placeholder 3">
            <a:extLst>
              <a:ext uri="{FF2B5EF4-FFF2-40B4-BE49-F238E27FC236}">
                <a16:creationId xmlns:a16="http://schemas.microsoft.com/office/drawing/2014/main" xmlns="" id="{127D488C-8A28-1E44-9403-4D7860E35A2F}"/>
              </a:ext>
            </a:extLst>
          </p:cNvPr>
          <p:cNvSpPr>
            <a:spLocks noGrp="1"/>
          </p:cNvSpPr>
          <p:nvPr>
            <p:ph type="sldNum" sz="quarter" idx="12"/>
          </p:nvPr>
        </p:nvSpPr>
        <p:spPr/>
        <p:txBody>
          <a:bodyPr/>
          <a:lstStyle/>
          <a:p>
            <a:fld id="{D275CE6D-5C38-C543-B8AD-F8110668FDF9}" type="slidenum">
              <a:rPr lang="en-US" smtClean="0"/>
              <a:pPr/>
              <a:t>30</a:t>
            </a:fld>
            <a:endParaRPr lang="en-US" dirty="0"/>
          </a:p>
        </p:txBody>
      </p:sp>
      <p:sp>
        <p:nvSpPr>
          <p:cNvPr id="5" name="Text Placeholder 4">
            <a:extLst>
              <a:ext uri="{FF2B5EF4-FFF2-40B4-BE49-F238E27FC236}">
                <a16:creationId xmlns:a16="http://schemas.microsoft.com/office/drawing/2014/main" xmlns="" id="{9DB1F8D4-3D63-F64C-B53B-45AA7B45E062}"/>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0A8E0A4F-32AA-8F4F-9650-7F32EC1AEF61}"/>
              </a:ext>
            </a:extLst>
          </p:cNvPr>
          <p:cNvCxnSpPr>
            <a:cxnSpLocks/>
          </p:cNvCxnSpPr>
          <p:nvPr/>
        </p:nvCxnSpPr>
        <p:spPr>
          <a:xfrm>
            <a:off x="9435402" y="1145656"/>
            <a:ext cx="2756598"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044391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55ED22-AC45-5343-8CEA-4F8C8AF89705}"/>
              </a:ext>
            </a:extLst>
          </p:cNvPr>
          <p:cNvSpPr>
            <a:spLocks noGrp="1"/>
          </p:cNvSpPr>
          <p:nvPr>
            <p:ph type="title"/>
          </p:nvPr>
        </p:nvSpPr>
        <p:spPr/>
        <p:txBody>
          <a:bodyPr/>
          <a:lstStyle/>
          <a:p>
            <a:r>
              <a:rPr lang="en-US" dirty="0"/>
              <a:t>Moving Prep</a:t>
            </a:r>
          </a:p>
        </p:txBody>
      </p:sp>
      <p:sp>
        <p:nvSpPr>
          <p:cNvPr id="3" name="Content Placeholder 2">
            <a:extLst>
              <a:ext uri="{FF2B5EF4-FFF2-40B4-BE49-F238E27FC236}">
                <a16:creationId xmlns:a16="http://schemas.microsoft.com/office/drawing/2014/main" xmlns="" id="{2E4ED707-9D84-6D4B-A5BC-A5D271262C19}"/>
              </a:ext>
            </a:extLst>
          </p:cNvPr>
          <p:cNvSpPr>
            <a:spLocks noGrp="1"/>
          </p:cNvSpPr>
          <p:nvPr>
            <p:ph idx="1"/>
          </p:nvPr>
        </p:nvSpPr>
        <p:spPr>
          <a:xfrm>
            <a:off x="884583" y="1825625"/>
            <a:ext cx="10469217" cy="4351338"/>
          </a:xfrm>
        </p:spPr>
        <p:txBody>
          <a:bodyPr>
            <a:normAutofit/>
          </a:bodyPr>
          <a:lstStyle/>
          <a:p>
            <a:pPr marL="0" indent="0" fontAlgn="auto">
              <a:spcAft>
                <a:spcPts val="0"/>
              </a:spcAft>
              <a:buClr>
                <a:schemeClr val="tx1">
                  <a:shade val="95000"/>
                </a:schemeClr>
              </a:buClr>
              <a:buNone/>
              <a:defRPr/>
            </a:pPr>
            <a:r>
              <a:rPr lang="en-US" sz="2600" dirty="0"/>
              <a:t>Plan, plan, plan … </a:t>
            </a:r>
          </a:p>
          <a:p>
            <a:pPr marL="137160" fontAlgn="auto">
              <a:spcAft>
                <a:spcPts val="0"/>
              </a:spcAft>
              <a:buClr>
                <a:schemeClr val="tx1">
                  <a:shade val="95000"/>
                </a:schemeClr>
              </a:buClr>
              <a:defRPr/>
            </a:pPr>
            <a:endParaRPr lang="en-US" sz="600" u="sng" dirty="0"/>
          </a:p>
          <a:p>
            <a:pPr marL="458788" indent="-230188">
              <a:buClr>
                <a:schemeClr val="tx1">
                  <a:shade val="95000"/>
                </a:schemeClr>
              </a:buClr>
              <a:defRPr/>
            </a:pPr>
            <a:r>
              <a:rPr lang="en-US" sz="2600" dirty="0">
                <a:solidFill>
                  <a:schemeClr val="tx1"/>
                </a:solidFill>
              </a:rPr>
              <a:t>Identify key individuals </a:t>
            </a:r>
          </a:p>
          <a:p>
            <a:pPr marL="458788" indent="-230188">
              <a:buClr>
                <a:schemeClr val="tx1">
                  <a:shade val="95000"/>
                </a:schemeClr>
              </a:buClr>
              <a:defRPr/>
            </a:pPr>
            <a:endParaRPr lang="en-US" sz="600" dirty="0">
              <a:solidFill>
                <a:schemeClr val="tx1"/>
              </a:solidFill>
            </a:endParaRPr>
          </a:p>
          <a:p>
            <a:pPr marL="458788" indent="-230188">
              <a:buClr>
                <a:schemeClr val="tx1">
                  <a:shade val="95000"/>
                </a:schemeClr>
              </a:buClr>
              <a:defRPr/>
            </a:pPr>
            <a:r>
              <a:rPr lang="en-US" sz="2600" dirty="0">
                <a:solidFill>
                  <a:schemeClr val="tx1"/>
                </a:solidFill>
              </a:rPr>
              <a:t>Connect with everyone who will be involved</a:t>
            </a:r>
          </a:p>
          <a:p>
            <a:pPr marL="458788" indent="-230188">
              <a:buClr>
                <a:schemeClr val="tx1">
                  <a:shade val="95000"/>
                </a:schemeClr>
              </a:buClr>
              <a:defRPr/>
            </a:pPr>
            <a:endParaRPr lang="en-US" sz="600" dirty="0">
              <a:solidFill>
                <a:schemeClr val="tx1"/>
              </a:solidFill>
            </a:endParaRPr>
          </a:p>
          <a:p>
            <a:pPr marL="458788" indent="-230188">
              <a:buClr>
                <a:schemeClr val="tx1">
                  <a:shade val="95000"/>
                </a:schemeClr>
              </a:buClr>
              <a:defRPr/>
            </a:pPr>
            <a:r>
              <a:rPr lang="en-US" sz="2600" dirty="0">
                <a:solidFill>
                  <a:schemeClr val="tx1"/>
                </a:solidFill>
              </a:rPr>
              <a:t>Plan a meeting to identify roles and responsibilities of everyone involved in the transition/move</a:t>
            </a:r>
          </a:p>
          <a:p>
            <a:pPr marL="458788" indent="-230188">
              <a:buClr>
                <a:schemeClr val="tx1">
                  <a:shade val="95000"/>
                </a:schemeClr>
              </a:buClr>
              <a:defRPr/>
            </a:pPr>
            <a:endParaRPr lang="en-US" sz="600" dirty="0">
              <a:solidFill>
                <a:schemeClr val="tx1"/>
              </a:solidFill>
            </a:endParaRPr>
          </a:p>
          <a:p>
            <a:pPr marL="458788" indent="-230188">
              <a:buClr>
                <a:schemeClr val="tx1">
                  <a:shade val="95000"/>
                </a:schemeClr>
              </a:buClr>
              <a:defRPr/>
            </a:pPr>
            <a:r>
              <a:rPr lang="en-US" sz="2600" dirty="0">
                <a:solidFill>
                  <a:schemeClr val="tx1"/>
                </a:solidFill>
              </a:rPr>
              <a:t>Identify items needed for the transition</a:t>
            </a:r>
          </a:p>
          <a:p>
            <a:endParaRPr lang="en-US" dirty="0"/>
          </a:p>
        </p:txBody>
      </p:sp>
      <p:sp>
        <p:nvSpPr>
          <p:cNvPr id="4" name="Slide Number Placeholder 3">
            <a:extLst>
              <a:ext uri="{FF2B5EF4-FFF2-40B4-BE49-F238E27FC236}">
                <a16:creationId xmlns:a16="http://schemas.microsoft.com/office/drawing/2014/main" xmlns="" id="{B1EF1136-975C-1C47-B779-41FB98736EE9}"/>
              </a:ext>
            </a:extLst>
          </p:cNvPr>
          <p:cNvSpPr>
            <a:spLocks noGrp="1"/>
          </p:cNvSpPr>
          <p:nvPr>
            <p:ph type="sldNum" sz="quarter" idx="12"/>
          </p:nvPr>
        </p:nvSpPr>
        <p:spPr/>
        <p:txBody>
          <a:bodyPr/>
          <a:lstStyle/>
          <a:p>
            <a:fld id="{D275CE6D-5C38-C543-B8AD-F8110668FDF9}" type="slidenum">
              <a:rPr lang="en-US" smtClean="0"/>
              <a:pPr/>
              <a:t>31</a:t>
            </a:fld>
            <a:endParaRPr lang="en-US" dirty="0"/>
          </a:p>
        </p:txBody>
      </p:sp>
      <p:sp>
        <p:nvSpPr>
          <p:cNvPr id="5" name="Text Placeholder 4">
            <a:extLst>
              <a:ext uri="{FF2B5EF4-FFF2-40B4-BE49-F238E27FC236}">
                <a16:creationId xmlns:a16="http://schemas.microsoft.com/office/drawing/2014/main" xmlns="" id="{4BD67822-CA4D-EF4A-84F1-6C64161C163D}"/>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DA1899AE-1D87-F84B-A7DF-A8784DD35F14}"/>
              </a:ext>
            </a:extLst>
          </p:cNvPr>
          <p:cNvCxnSpPr>
            <a:cxnSpLocks/>
          </p:cNvCxnSpPr>
          <p:nvPr/>
        </p:nvCxnSpPr>
        <p:spPr>
          <a:xfrm>
            <a:off x="4913644" y="1145656"/>
            <a:ext cx="7278356"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370313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F715E0-19FB-D649-B598-70C850DB041F}"/>
              </a:ext>
            </a:extLst>
          </p:cNvPr>
          <p:cNvSpPr>
            <a:spLocks noGrp="1"/>
          </p:cNvSpPr>
          <p:nvPr>
            <p:ph type="title"/>
          </p:nvPr>
        </p:nvSpPr>
        <p:spPr/>
        <p:txBody>
          <a:bodyPr/>
          <a:lstStyle/>
          <a:p>
            <a:r>
              <a:rPr lang="en-US" dirty="0"/>
              <a:t>Moving Prep</a:t>
            </a:r>
          </a:p>
        </p:txBody>
      </p:sp>
      <p:sp>
        <p:nvSpPr>
          <p:cNvPr id="3" name="Content Placeholder 2">
            <a:extLst>
              <a:ext uri="{FF2B5EF4-FFF2-40B4-BE49-F238E27FC236}">
                <a16:creationId xmlns:a16="http://schemas.microsoft.com/office/drawing/2014/main" xmlns="" id="{EFB67368-8F44-4C47-8011-53377048BCF5}"/>
              </a:ext>
            </a:extLst>
          </p:cNvPr>
          <p:cNvSpPr>
            <a:spLocks noGrp="1"/>
          </p:cNvSpPr>
          <p:nvPr>
            <p:ph idx="1"/>
          </p:nvPr>
        </p:nvSpPr>
        <p:spPr>
          <a:xfrm>
            <a:off x="838200" y="1591297"/>
            <a:ext cx="10515600" cy="5026993"/>
          </a:xfrm>
        </p:spPr>
        <p:txBody>
          <a:bodyPr>
            <a:normAutofit fontScale="92500" lnSpcReduction="20000"/>
          </a:bodyPr>
          <a:lstStyle/>
          <a:p>
            <a:pPr marL="0" indent="0">
              <a:lnSpc>
                <a:spcPct val="120000"/>
              </a:lnSpc>
              <a:buClr>
                <a:schemeClr val="tx1">
                  <a:shade val="95000"/>
                </a:schemeClr>
              </a:buClr>
              <a:buNone/>
              <a:defRPr/>
            </a:pPr>
            <a:r>
              <a:rPr lang="en-US" b="1" dirty="0">
                <a:solidFill>
                  <a:schemeClr val="tx1"/>
                </a:solidFill>
              </a:rPr>
              <a:t>At the meeting, the following questions should have been answered:</a:t>
            </a:r>
          </a:p>
          <a:p>
            <a:pPr marL="458788" indent="-230188" algn="just">
              <a:lnSpc>
                <a:spcPct val="120000"/>
              </a:lnSpc>
              <a:buClr>
                <a:schemeClr val="tx1">
                  <a:shade val="95000"/>
                </a:schemeClr>
              </a:buClr>
              <a:defRPr/>
            </a:pPr>
            <a:r>
              <a:rPr lang="en-US" dirty="0">
                <a:solidFill>
                  <a:schemeClr val="tx1"/>
                </a:solidFill>
              </a:rPr>
              <a:t>What is the date and time of the transition/move?</a:t>
            </a:r>
          </a:p>
          <a:p>
            <a:pPr marL="458788" indent="-230188" algn="just">
              <a:lnSpc>
                <a:spcPct val="120000"/>
              </a:lnSpc>
              <a:buClr>
                <a:schemeClr val="tx1">
                  <a:shade val="95000"/>
                </a:schemeClr>
              </a:buClr>
              <a:defRPr/>
            </a:pPr>
            <a:r>
              <a:rPr lang="en-US" dirty="0">
                <a:solidFill>
                  <a:schemeClr val="tx1"/>
                </a:solidFill>
              </a:rPr>
              <a:t>How will the participant get to their new residence?</a:t>
            </a:r>
          </a:p>
          <a:p>
            <a:pPr marL="458788" indent="-230188" algn="just">
              <a:lnSpc>
                <a:spcPct val="120000"/>
              </a:lnSpc>
              <a:buClr>
                <a:schemeClr val="tx1">
                  <a:shade val="95000"/>
                </a:schemeClr>
              </a:buClr>
              <a:defRPr/>
            </a:pPr>
            <a:r>
              <a:rPr lang="en-US" dirty="0">
                <a:solidFill>
                  <a:schemeClr val="tx1"/>
                </a:solidFill>
              </a:rPr>
              <a:t>Who will help them pack and move their belongings?</a:t>
            </a:r>
          </a:p>
          <a:p>
            <a:pPr marL="458788" indent="-230188" algn="just">
              <a:lnSpc>
                <a:spcPct val="120000"/>
              </a:lnSpc>
              <a:buClr>
                <a:schemeClr val="tx1">
                  <a:shade val="95000"/>
                </a:schemeClr>
              </a:buClr>
              <a:defRPr/>
            </a:pPr>
            <a:r>
              <a:rPr lang="en-US" dirty="0">
                <a:solidFill>
                  <a:schemeClr val="tx1"/>
                </a:solidFill>
              </a:rPr>
              <a:t>Do they have a local pharmacy and will their medication be ordered prior to the move?</a:t>
            </a:r>
          </a:p>
          <a:p>
            <a:pPr marL="458788" indent="-230188" algn="just">
              <a:lnSpc>
                <a:spcPct val="120000"/>
              </a:lnSpc>
              <a:buClr>
                <a:schemeClr val="tx1">
                  <a:shade val="95000"/>
                </a:schemeClr>
              </a:buClr>
              <a:defRPr/>
            </a:pPr>
            <a:r>
              <a:rPr lang="en-US" dirty="0">
                <a:solidFill>
                  <a:schemeClr val="tx1"/>
                </a:solidFill>
              </a:rPr>
              <a:t>Have medical appointments been scheduled with primary care and mental health providers in the community?</a:t>
            </a:r>
          </a:p>
          <a:p>
            <a:pPr marL="458788" indent="-230188" algn="just">
              <a:lnSpc>
                <a:spcPct val="120000"/>
              </a:lnSpc>
              <a:buClr>
                <a:schemeClr val="tx1">
                  <a:shade val="95000"/>
                </a:schemeClr>
              </a:buClr>
              <a:defRPr/>
            </a:pPr>
            <a:r>
              <a:rPr lang="en-US" dirty="0">
                <a:solidFill>
                  <a:schemeClr val="tx1"/>
                </a:solidFill>
              </a:rPr>
              <a:t>Do they have a checking/savings account set up?</a:t>
            </a:r>
          </a:p>
          <a:p>
            <a:pPr marL="458788" indent="-230188" algn="just">
              <a:lnSpc>
                <a:spcPct val="120000"/>
              </a:lnSpc>
              <a:buClr>
                <a:schemeClr val="tx1">
                  <a:shade val="95000"/>
                </a:schemeClr>
              </a:buClr>
              <a:defRPr/>
            </a:pPr>
            <a:r>
              <a:rPr lang="en-US" dirty="0">
                <a:solidFill>
                  <a:schemeClr val="tx1"/>
                </a:solidFill>
              </a:rPr>
              <a:t>Do they have their security deposit?</a:t>
            </a:r>
          </a:p>
          <a:p>
            <a:endParaRPr lang="en-US" dirty="0"/>
          </a:p>
        </p:txBody>
      </p:sp>
      <p:sp>
        <p:nvSpPr>
          <p:cNvPr id="4" name="Slide Number Placeholder 3">
            <a:extLst>
              <a:ext uri="{FF2B5EF4-FFF2-40B4-BE49-F238E27FC236}">
                <a16:creationId xmlns:a16="http://schemas.microsoft.com/office/drawing/2014/main" xmlns="" id="{550AC29A-0527-D040-907A-C6C9295E356E}"/>
              </a:ext>
            </a:extLst>
          </p:cNvPr>
          <p:cNvSpPr>
            <a:spLocks noGrp="1"/>
          </p:cNvSpPr>
          <p:nvPr>
            <p:ph type="sldNum" sz="quarter" idx="12"/>
          </p:nvPr>
        </p:nvSpPr>
        <p:spPr/>
        <p:txBody>
          <a:bodyPr/>
          <a:lstStyle/>
          <a:p>
            <a:fld id="{D275CE6D-5C38-C543-B8AD-F8110668FDF9}" type="slidenum">
              <a:rPr lang="en-US" smtClean="0"/>
              <a:pPr/>
              <a:t>32</a:t>
            </a:fld>
            <a:endParaRPr lang="en-US" dirty="0"/>
          </a:p>
        </p:txBody>
      </p:sp>
      <p:sp>
        <p:nvSpPr>
          <p:cNvPr id="5" name="Text Placeholder 4">
            <a:extLst>
              <a:ext uri="{FF2B5EF4-FFF2-40B4-BE49-F238E27FC236}">
                <a16:creationId xmlns:a16="http://schemas.microsoft.com/office/drawing/2014/main" xmlns="" id="{B8CB57B7-790C-9F44-A5D0-11A6939A5A53}"/>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E4D3EB76-1166-3D4C-B8B3-C2F7614F8E0E}"/>
              </a:ext>
            </a:extLst>
          </p:cNvPr>
          <p:cNvCxnSpPr>
            <a:cxnSpLocks/>
          </p:cNvCxnSpPr>
          <p:nvPr/>
        </p:nvCxnSpPr>
        <p:spPr>
          <a:xfrm>
            <a:off x="4913644" y="1145656"/>
            <a:ext cx="7278356"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297784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EDF79A-29B0-7B44-A5B6-F090D0661414}"/>
              </a:ext>
            </a:extLst>
          </p:cNvPr>
          <p:cNvSpPr>
            <a:spLocks noGrp="1"/>
          </p:cNvSpPr>
          <p:nvPr>
            <p:ph type="title"/>
          </p:nvPr>
        </p:nvSpPr>
        <p:spPr/>
        <p:txBody>
          <a:bodyPr/>
          <a:lstStyle/>
          <a:p>
            <a:r>
              <a:rPr lang="en-US" dirty="0"/>
              <a:t>Good Tenancy</a:t>
            </a:r>
          </a:p>
        </p:txBody>
      </p:sp>
      <p:sp>
        <p:nvSpPr>
          <p:cNvPr id="3" name="Content Placeholder 2">
            <a:extLst>
              <a:ext uri="{FF2B5EF4-FFF2-40B4-BE49-F238E27FC236}">
                <a16:creationId xmlns:a16="http://schemas.microsoft.com/office/drawing/2014/main" xmlns="" id="{84E82E9C-9658-DC4C-97D4-34FEE53CBDF3}"/>
              </a:ext>
            </a:extLst>
          </p:cNvPr>
          <p:cNvSpPr>
            <a:spLocks noGrp="1"/>
          </p:cNvSpPr>
          <p:nvPr>
            <p:ph idx="1"/>
          </p:nvPr>
        </p:nvSpPr>
        <p:spPr>
          <a:xfrm>
            <a:off x="884583" y="1746561"/>
            <a:ext cx="10469217" cy="4871729"/>
          </a:xfrm>
        </p:spPr>
        <p:txBody>
          <a:bodyPr>
            <a:normAutofit/>
          </a:bodyPr>
          <a:lstStyle/>
          <a:p>
            <a:pPr marL="214313" indent="-214313">
              <a:lnSpc>
                <a:spcPct val="100000"/>
              </a:lnSpc>
              <a:spcAft>
                <a:spcPts val="450"/>
              </a:spcAft>
            </a:pPr>
            <a:r>
              <a:rPr lang="en-US" sz="2600" dirty="0">
                <a:solidFill>
                  <a:schemeClr val="tx1"/>
                </a:solidFill>
              </a:rPr>
              <a:t>Paying rent on time</a:t>
            </a:r>
          </a:p>
          <a:p>
            <a:pPr marL="214313" indent="-214313">
              <a:lnSpc>
                <a:spcPct val="100000"/>
              </a:lnSpc>
              <a:spcAft>
                <a:spcPts val="450"/>
              </a:spcAft>
            </a:pPr>
            <a:r>
              <a:rPr lang="en-US" sz="2600" dirty="0">
                <a:solidFill>
                  <a:schemeClr val="tx1"/>
                </a:solidFill>
              </a:rPr>
              <a:t>Maintaining the unit</a:t>
            </a:r>
          </a:p>
          <a:p>
            <a:pPr marL="214313" indent="-214313">
              <a:lnSpc>
                <a:spcPct val="100000"/>
              </a:lnSpc>
              <a:spcAft>
                <a:spcPts val="450"/>
              </a:spcAft>
            </a:pPr>
            <a:r>
              <a:rPr lang="en-US" sz="2600" dirty="0">
                <a:solidFill>
                  <a:schemeClr val="tx1"/>
                </a:solidFill>
              </a:rPr>
              <a:t>Engaging in friendly neighbor relationships</a:t>
            </a:r>
          </a:p>
          <a:p>
            <a:pPr marL="214313" indent="-214313">
              <a:lnSpc>
                <a:spcPct val="100000"/>
              </a:lnSpc>
              <a:spcAft>
                <a:spcPts val="450"/>
              </a:spcAft>
            </a:pPr>
            <a:r>
              <a:rPr lang="en-US" sz="2600" dirty="0">
                <a:solidFill>
                  <a:schemeClr val="tx1"/>
                </a:solidFill>
              </a:rPr>
              <a:t>Complying with the terms of the lease </a:t>
            </a:r>
          </a:p>
          <a:p>
            <a:pPr marL="214313" indent="-214313">
              <a:lnSpc>
                <a:spcPct val="100000"/>
              </a:lnSpc>
              <a:spcAft>
                <a:spcPts val="450"/>
              </a:spcAft>
            </a:pPr>
            <a:r>
              <a:rPr lang="en-US" sz="2600" dirty="0">
                <a:solidFill>
                  <a:schemeClr val="tx1"/>
                </a:solidFill>
              </a:rPr>
              <a:t>Communicating with the property manager</a:t>
            </a:r>
          </a:p>
          <a:p>
            <a:pPr marL="214313" indent="-214313">
              <a:lnSpc>
                <a:spcPct val="100000"/>
              </a:lnSpc>
              <a:spcAft>
                <a:spcPts val="450"/>
              </a:spcAft>
            </a:pPr>
            <a:r>
              <a:rPr lang="en-US" sz="2600" dirty="0">
                <a:solidFill>
                  <a:schemeClr val="tx1"/>
                </a:solidFill>
              </a:rPr>
              <a:t>Understanding tenant responsibilities </a:t>
            </a:r>
          </a:p>
          <a:p>
            <a:endParaRPr lang="en-US" dirty="0"/>
          </a:p>
        </p:txBody>
      </p:sp>
      <p:sp>
        <p:nvSpPr>
          <p:cNvPr id="4" name="Slide Number Placeholder 3">
            <a:extLst>
              <a:ext uri="{FF2B5EF4-FFF2-40B4-BE49-F238E27FC236}">
                <a16:creationId xmlns:a16="http://schemas.microsoft.com/office/drawing/2014/main" xmlns="" id="{E51A6E87-43DB-0B4D-A4B0-669699590A77}"/>
              </a:ext>
            </a:extLst>
          </p:cNvPr>
          <p:cNvSpPr>
            <a:spLocks noGrp="1"/>
          </p:cNvSpPr>
          <p:nvPr>
            <p:ph type="sldNum" sz="quarter" idx="12"/>
          </p:nvPr>
        </p:nvSpPr>
        <p:spPr/>
        <p:txBody>
          <a:bodyPr/>
          <a:lstStyle/>
          <a:p>
            <a:fld id="{D275CE6D-5C38-C543-B8AD-F8110668FDF9}" type="slidenum">
              <a:rPr lang="en-US" smtClean="0"/>
              <a:pPr/>
              <a:t>33</a:t>
            </a:fld>
            <a:endParaRPr lang="en-US" dirty="0"/>
          </a:p>
        </p:txBody>
      </p:sp>
      <p:sp>
        <p:nvSpPr>
          <p:cNvPr id="5" name="Text Placeholder 4">
            <a:extLst>
              <a:ext uri="{FF2B5EF4-FFF2-40B4-BE49-F238E27FC236}">
                <a16:creationId xmlns:a16="http://schemas.microsoft.com/office/drawing/2014/main" xmlns="" id="{99E9F7DF-060E-8A45-81F4-3EA14B2D331B}"/>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BD75B3A9-E481-E842-A165-F97487A8BEB7}"/>
              </a:ext>
            </a:extLst>
          </p:cNvPr>
          <p:cNvCxnSpPr>
            <a:cxnSpLocks/>
          </p:cNvCxnSpPr>
          <p:nvPr/>
        </p:nvCxnSpPr>
        <p:spPr>
          <a:xfrm>
            <a:off x="5325626" y="1145656"/>
            <a:ext cx="6866374"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4181068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EDF79A-29B0-7B44-A5B6-F090D0661414}"/>
              </a:ext>
            </a:extLst>
          </p:cNvPr>
          <p:cNvSpPr>
            <a:spLocks noGrp="1"/>
          </p:cNvSpPr>
          <p:nvPr>
            <p:ph type="title"/>
          </p:nvPr>
        </p:nvSpPr>
        <p:spPr/>
        <p:txBody>
          <a:bodyPr/>
          <a:lstStyle/>
          <a:p>
            <a:r>
              <a:rPr lang="en-US" dirty="0"/>
              <a:t>Good Tenancy</a:t>
            </a:r>
          </a:p>
        </p:txBody>
      </p:sp>
      <p:sp>
        <p:nvSpPr>
          <p:cNvPr id="3" name="Content Placeholder 2">
            <a:extLst>
              <a:ext uri="{FF2B5EF4-FFF2-40B4-BE49-F238E27FC236}">
                <a16:creationId xmlns:a16="http://schemas.microsoft.com/office/drawing/2014/main" xmlns="" id="{84E82E9C-9658-DC4C-97D4-34FEE53CBDF3}"/>
              </a:ext>
            </a:extLst>
          </p:cNvPr>
          <p:cNvSpPr>
            <a:spLocks noGrp="1"/>
          </p:cNvSpPr>
          <p:nvPr>
            <p:ph idx="1"/>
          </p:nvPr>
        </p:nvSpPr>
        <p:spPr>
          <a:xfrm>
            <a:off x="884583" y="1746561"/>
            <a:ext cx="10469217" cy="4871729"/>
          </a:xfrm>
        </p:spPr>
        <p:txBody>
          <a:bodyPr>
            <a:normAutofit/>
          </a:bodyPr>
          <a:lstStyle/>
          <a:p>
            <a:pPr marL="0" indent="0">
              <a:lnSpc>
                <a:spcPct val="120000"/>
              </a:lnSpc>
              <a:spcAft>
                <a:spcPts val="450"/>
              </a:spcAft>
              <a:buNone/>
            </a:pPr>
            <a:r>
              <a:rPr lang="en-US" sz="2600" i="1" dirty="0">
                <a:solidFill>
                  <a:schemeClr val="tx1"/>
                </a:solidFill>
              </a:rPr>
              <a:t>(continued)</a:t>
            </a:r>
          </a:p>
          <a:p>
            <a:pPr marL="214313" indent="-214313">
              <a:lnSpc>
                <a:spcPct val="120000"/>
              </a:lnSpc>
              <a:spcAft>
                <a:spcPts val="450"/>
              </a:spcAft>
            </a:pPr>
            <a:r>
              <a:rPr lang="en-US" sz="2600" dirty="0">
                <a:solidFill>
                  <a:schemeClr val="tx1"/>
                </a:solidFill>
              </a:rPr>
              <a:t>Knowing who to call and when to call these individuals</a:t>
            </a:r>
          </a:p>
          <a:p>
            <a:pPr>
              <a:lnSpc>
                <a:spcPct val="120000"/>
              </a:lnSpc>
            </a:pPr>
            <a:r>
              <a:rPr lang="en-US" sz="2600" b="1" dirty="0">
                <a:solidFill>
                  <a:srgbClr val="980000"/>
                </a:solidFill>
              </a:rPr>
              <a:t>My Own Front Door: A handbook for people with disabilities on becoming a tenant and staying housed</a:t>
            </a:r>
          </a:p>
          <a:p>
            <a:pPr marL="0" indent="0">
              <a:lnSpc>
                <a:spcPct val="120000"/>
              </a:lnSpc>
              <a:buNone/>
            </a:pPr>
            <a:r>
              <a:rPr lang="en-US" sz="1800" b="1" dirty="0">
                <a:solidFill>
                  <a:schemeClr val="tx1"/>
                </a:solidFill>
                <a:hlinkClick r:id="rId2"/>
              </a:rPr>
              <a:t>http://mdod.maryland.gov/housing/Documents/My%20Own%20Front%20Door%20finalPWP.pdf</a:t>
            </a:r>
            <a:endParaRPr lang="en-US" sz="1800" b="1" dirty="0">
              <a:solidFill>
                <a:schemeClr val="tx1"/>
              </a:solidFill>
            </a:endParaRPr>
          </a:p>
          <a:p>
            <a:endParaRPr lang="en-US" dirty="0"/>
          </a:p>
        </p:txBody>
      </p:sp>
      <p:sp>
        <p:nvSpPr>
          <p:cNvPr id="4" name="Slide Number Placeholder 3">
            <a:extLst>
              <a:ext uri="{FF2B5EF4-FFF2-40B4-BE49-F238E27FC236}">
                <a16:creationId xmlns:a16="http://schemas.microsoft.com/office/drawing/2014/main" xmlns="" id="{E51A6E87-43DB-0B4D-A4B0-669699590A77}"/>
              </a:ext>
            </a:extLst>
          </p:cNvPr>
          <p:cNvSpPr>
            <a:spLocks noGrp="1"/>
          </p:cNvSpPr>
          <p:nvPr>
            <p:ph type="sldNum" sz="quarter" idx="12"/>
          </p:nvPr>
        </p:nvSpPr>
        <p:spPr/>
        <p:txBody>
          <a:bodyPr/>
          <a:lstStyle/>
          <a:p>
            <a:fld id="{D275CE6D-5C38-C543-B8AD-F8110668FDF9}" type="slidenum">
              <a:rPr lang="en-US" smtClean="0"/>
              <a:pPr/>
              <a:t>34</a:t>
            </a:fld>
            <a:endParaRPr lang="en-US" dirty="0"/>
          </a:p>
        </p:txBody>
      </p:sp>
      <p:sp>
        <p:nvSpPr>
          <p:cNvPr id="5" name="Text Placeholder 4">
            <a:extLst>
              <a:ext uri="{FF2B5EF4-FFF2-40B4-BE49-F238E27FC236}">
                <a16:creationId xmlns:a16="http://schemas.microsoft.com/office/drawing/2014/main" xmlns="" id="{99E9F7DF-060E-8A45-81F4-3EA14B2D331B}"/>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3A55B2E4-400C-D04B-91E9-0E089D4B1008}"/>
              </a:ext>
            </a:extLst>
          </p:cNvPr>
          <p:cNvCxnSpPr>
            <a:cxnSpLocks/>
          </p:cNvCxnSpPr>
          <p:nvPr/>
        </p:nvCxnSpPr>
        <p:spPr>
          <a:xfrm>
            <a:off x="5325626" y="1145656"/>
            <a:ext cx="6866374"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554902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F4BAD73C-00A2-D748-92F7-03BFD4208D7C}"/>
              </a:ext>
            </a:extLst>
          </p:cNvPr>
          <p:cNvSpPr>
            <a:spLocks noGrp="1"/>
          </p:cNvSpPr>
          <p:nvPr>
            <p:ph type="sldNum" sz="quarter" idx="12"/>
          </p:nvPr>
        </p:nvSpPr>
        <p:spPr/>
        <p:txBody>
          <a:bodyPr/>
          <a:lstStyle/>
          <a:p>
            <a:fld id="{D275CE6D-5C38-C543-B8AD-F8110668FDF9}" type="slidenum">
              <a:rPr lang="en-US" smtClean="0"/>
              <a:pPr/>
              <a:t>35</a:t>
            </a:fld>
            <a:endParaRPr lang="en-US" dirty="0"/>
          </a:p>
        </p:txBody>
      </p:sp>
      <p:pic>
        <p:nvPicPr>
          <p:cNvPr id="6" name="Picture 5">
            <a:extLst>
              <a:ext uri="{FF2B5EF4-FFF2-40B4-BE49-F238E27FC236}">
                <a16:creationId xmlns:a16="http://schemas.microsoft.com/office/drawing/2014/main" xmlns="" id="{B3FDE0DB-CFCF-604A-A414-6C882B42C359}"/>
              </a:ext>
            </a:extLst>
          </p:cNvPr>
          <p:cNvPicPr>
            <a:picLocks noChangeAspect="1"/>
          </p:cNvPicPr>
          <p:nvPr/>
        </p:nvPicPr>
        <p:blipFill>
          <a:blip r:embed="rId3" cstate="print"/>
          <a:stretch>
            <a:fillRect/>
          </a:stretch>
        </p:blipFill>
        <p:spPr>
          <a:xfrm>
            <a:off x="2620108" y="673450"/>
            <a:ext cx="6858595" cy="5203387"/>
          </a:xfrm>
          <a:prstGeom prst="rect">
            <a:avLst/>
          </a:prstGeom>
        </p:spPr>
      </p:pic>
    </p:spTree>
    <p:extLst>
      <p:ext uri="{BB962C8B-B14F-4D97-AF65-F5344CB8AC3E}">
        <p14:creationId xmlns:p14="http://schemas.microsoft.com/office/powerpoint/2010/main" val="163437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3E95F7-7AA0-1F45-BF13-6A727A11B1C6}"/>
              </a:ext>
            </a:extLst>
          </p:cNvPr>
          <p:cNvSpPr>
            <a:spLocks noGrp="1"/>
          </p:cNvSpPr>
          <p:nvPr>
            <p:ph type="title"/>
          </p:nvPr>
        </p:nvSpPr>
        <p:spPr/>
        <p:txBody>
          <a:bodyPr/>
          <a:lstStyle/>
          <a:p>
            <a:r>
              <a:rPr lang="en-US" dirty="0"/>
              <a:t>Maryland Housing Initiatives</a:t>
            </a:r>
          </a:p>
        </p:txBody>
      </p:sp>
      <p:sp>
        <p:nvSpPr>
          <p:cNvPr id="3" name="Content Placeholder 2">
            <a:extLst>
              <a:ext uri="{FF2B5EF4-FFF2-40B4-BE49-F238E27FC236}">
                <a16:creationId xmlns:a16="http://schemas.microsoft.com/office/drawing/2014/main" xmlns="" id="{F5972DFF-7275-C347-9103-8B4652E8603F}"/>
              </a:ext>
            </a:extLst>
          </p:cNvPr>
          <p:cNvSpPr>
            <a:spLocks noGrp="1"/>
          </p:cNvSpPr>
          <p:nvPr>
            <p:ph idx="1"/>
          </p:nvPr>
        </p:nvSpPr>
        <p:spPr>
          <a:xfrm>
            <a:off x="884583" y="1825625"/>
            <a:ext cx="10469217" cy="4351338"/>
          </a:xfrm>
        </p:spPr>
        <p:txBody>
          <a:bodyPr/>
          <a:lstStyle/>
          <a:p>
            <a:pPr>
              <a:lnSpc>
                <a:spcPct val="100000"/>
              </a:lnSpc>
              <a:spcAft>
                <a:spcPts val="450"/>
              </a:spcAft>
            </a:pPr>
            <a:r>
              <a:rPr lang="en-US" sz="2600" dirty="0">
                <a:solidFill>
                  <a:schemeClr val="tx1"/>
                </a:solidFill>
              </a:rPr>
              <a:t>Weinberg Initiative</a:t>
            </a:r>
          </a:p>
          <a:p>
            <a:pPr>
              <a:lnSpc>
                <a:spcPct val="100000"/>
              </a:lnSpc>
              <a:spcAft>
                <a:spcPts val="450"/>
              </a:spcAft>
              <a:buNone/>
            </a:pPr>
            <a:endParaRPr lang="en-US" sz="600" dirty="0">
              <a:solidFill>
                <a:schemeClr val="tx1"/>
              </a:solidFill>
            </a:endParaRPr>
          </a:p>
          <a:p>
            <a:pPr>
              <a:lnSpc>
                <a:spcPct val="100000"/>
              </a:lnSpc>
              <a:spcAft>
                <a:spcPts val="450"/>
              </a:spcAft>
            </a:pPr>
            <a:r>
              <a:rPr lang="en-US" sz="2600" dirty="0">
                <a:solidFill>
                  <a:schemeClr val="tx1"/>
                </a:solidFill>
              </a:rPr>
              <a:t>Housing First Pilot Project</a:t>
            </a:r>
          </a:p>
          <a:p>
            <a:pPr>
              <a:lnSpc>
                <a:spcPct val="100000"/>
              </a:lnSpc>
              <a:spcAft>
                <a:spcPts val="450"/>
              </a:spcAft>
            </a:pPr>
            <a:endParaRPr lang="en-US" sz="600" dirty="0">
              <a:solidFill>
                <a:schemeClr val="tx1"/>
              </a:solidFill>
            </a:endParaRPr>
          </a:p>
          <a:p>
            <a:pPr>
              <a:lnSpc>
                <a:spcPct val="100000"/>
              </a:lnSpc>
              <a:spcAft>
                <a:spcPts val="450"/>
              </a:spcAft>
            </a:pPr>
            <a:r>
              <a:rPr lang="en-US" sz="2600" dirty="0">
                <a:solidFill>
                  <a:schemeClr val="tx1"/>
                </a:solidFill>
              </a:rPr>
              <a:t>Section 811 Project Rental Assistance (PRA)</a:t>
            </a:r>
          </a:p>
          <a:p>
            <a:endParaRPr lang="en-US" dirty="0"/>
          </a:p>
        </p:txBody>
      </p:sp>
      <p:sp>
        <p:nvSpPr>
          <p:cNvPr id="4" name="Slide Number Placeholder 3">
            <a:extLst>
              <a:ext uri="{FF2B5EF4-FFF2-40B4-BE49-F238E27FC236}">
                <a16:creationId xmlns:a16="http://schemas.microsoft.com/office/drawing/2014/main" xmlns="" id="{CBD3DD84-0A77-3B45-A40A-276E469BB803}"/>
              </a:ext>
            </a:extLst>
          </p:cNvPr>
          <p:cNvSpPr>
            <a:spLocks noGrp="1"/>
          </p:cNvSpPr>
          <p:nvPr>
            <p:ph type="sldNum" sz="quarter" idx="12"/>
          </p:nvPr>
        </p:nvSpPr>
        <p:spPr/>
        <p:txBody>
          <a:bodyPr/>
          <a:lstStyle/>
          <a:p>
            <a:fld id="{D275CE6D-5C38-C543-B8AD-F8110668FDF9}" type="slidenum">
              <a:rPr lang="en-US" smtClean="0"/>
              <a:pPr/>
              <a:t>36</a:t>
            </a:fld>
            <a:endParaRPr lang="en-US" dirty="0"/>
          </a:p>
        </p:txBody>
      </p:sp>
      <p:sp>
        <p:nvSpPr>
          <p:cNvPr id="5" name="Text Placeholder 4">
            <a:extLst>
              <a:ext uri="{FF2B5EF4-FFF2-40B4-BE49-F238E27FC236}">
                <a16:creationId xmlns:a16="http://schemas.microsoft.com/office/drawing/2014/main" xmlns="" id="{30AC040F-792E-1242-A3E8-5F87E23824FF}"/>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0D392636-685C-6648-B442-255B0D982F91}"/>
              </a:ext>
            </a:extLst>
          </p:cNvPr>
          <p:cNvCxnSpPr>
            <a:cxnSpLocks/>
          </p:cNvCxnSpPr>
          <p:nvPr/>
        </p:nvCxnSpPr>
        <p:spPr>
          <a:xfrm>
            <a:off x="9646418" y="1145656"/>
            <a:ext cx="2545582"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324730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CFD470-8BDC-174D-B700-FD12EF1BDC07}"/>
              </a:ext>
            </a:extLst>
          </p:cNvPr>
          <p:cNvSpPr>
            <a:spLocks noGrp="1"/>
          </p:cNvSpPr>
          <p:nvPr>
            <p:ph type="title"/>
          </p:nvPr>
        </p:nvSpPr>
        <p:spPr/>
        <p:txBody>
          <a:bodyPr/>
          <a:lstStyle/>
          <a:p>
            <a:r>
              <a:rPr lang="en-US" dirty="0"/>
              <a:t>Weinberg Initiative</a:t>
            </a:r>
          </a:p>
        </p:txBody>
      </p:sp>
      <p:sp>
        <p:nvSpPr>
          <p:cNvPr id="3" name="Content Placeholder 2">
            <a:extLst>
              <a:ext uri="{FF2B5EF4-FFF2-40B4-BE49-F238E27FC236}">
                <a16:creationId xmlns:a16="http://schemas.microsoft.com/office/drawing/2014/main" xmlns="" id="{27D9EC37-D85C-644E-B157-BEC99AC17AA0}"/>
              </a:ext>
            </a:extLst>
          </p:cNvPr>
          <p:cNvSpPr>
            <a:spLocks noGrp="1"/>
          </p:cNvSpPr>
          <p:nvPr>
            <p:ph idx="1"/>
          </p:nvPr>
        </p:nvSpPr>
        <p:spPr>
          <a:xfrm>
            <a:off x="838200" y="1825625"/>
            <a:ext cx="10958565" cy="5988817"/>
          </a:xfrm>
        </p:spPr>
        <p:txBody>
          <a:bodyPr>
            <a:normAutofit/>
          </a:bodyPr>
          <a:lstStyle/>
          <a:p>
            <a:pPr marL="214313" indent="-214313">
              <a:lnSpc>
                <a:spcPct val="120000"/>
              </a:lnSpc>
            </a:pPr>
            <a:r>
              <a:rPr lang="en-US" sz="2600" dirty="0">
                <a:solidFill>
                  <a:schemeClr val="tx1"/>
                </a:solidFill>
              </a:rPr>
              <a:t>The Affordable Rental Housing Opportunities Initiative for Persons with Disabilities</a:t>
            </a:r>
          </a:p>
          <a:p>
            <a:pPr marL="214313" indent="-214313">
              <a:lnSpc>
                <a:spcPct val="120000"/>
              </a:lnSpc>
            </a:pPr>
            <a:r>
              <a:rPr lang="en-US" sz="2600" dirty="0">
                <a:solidFill>
                  <a:schemeClr val="tx1"/>
                </a:solidFill>
              </a:rPr>
              <a:t>Partnership between The Harry and Jeanette Weinberg Foundation and the state</a:t>
            </a:r>
          </a:p>
          <a:p>
            <a:pPr marL="214313" indent="-214313">
              <a:lnSpc>
                <a:spcPct val="120000"/>
              </a:lnSpc>
            </a:pPr>
            <a:r>
              <a:rPr lang="en-US" sz="2600" dirty="0">
                <a:solidFill>
                  <a:schemeClr val="tx1"/>
                </a:solidFill>
              </a:rPr>
              <a:t>Provide affordable rental housing options for persons with disabilities</a:t>
            </a:r>
          </a:p>
          <a:p>
            <a:pPr marL="214313" indent="-214313">
              <a:lnSpc>
                <a:spcPct val="120000"/>
              </a:lnSpc>
            </a:pPr>
            <a:r>
              <a:rPr lang="en-US" sz="2600" dirty="0">
                <a:solidFill>
                  <a:schemeClr val="tx1"/>
                </a:solidFill>
              </a:rPr>
              <a:t>Seeks to increase accessible, affordable, and independent housing opportunities</a:t>
            </a:r>
          </a:p>
          <a:p>
            <a:endParaRPr lang="en-US" dirty="0"/>
          </a:p>
        </p:txBody>
      </p:sp>
      <p:sp>
        <p:nvSpPr>
          <p:cNvPr id="4" name="Slide Number Placeholder 3">
            <a:extLst>
              <a:ext uri="{FF2B5EF4-FFF2-40B4-BE49-F238E27FC236}">
                <a16:creationId xmlns:a16="http://schemas.microsoft.com/office/drawing/2014/main" xmlns="" id="{5E4F2CB7-DC86-7946-BE2E-71B73E316590}"/>
              </a:ext>
            </a:extLst>
          </p:cNvPr>
          <p:cNvSpPr>
            <a:spLocks noGrp="1"/>
          </p:cNvSpPr>
          <p:nvPr>
            <p:ph type="sldNum" sz="quarter" idx="12"/>
          </p:nvPr>
        </p:nvSpPr>
        <p:spPr/>
        <p:txBody>
          <a:bodyPr/>
          <a:lstStyle/>
          <a:p>
            <a:fld id="{D275CE6D-5C38-C543-B8AD-F8110668FDF9}" type="slidenum">
              <a:rPr lang="en-US" smtClean="0"/>
              <a:pPr/>
              <a:t>37</a:t>
            </a:fld>
            <a:endParaRPr lang="en-US" dirty="0"/>
          </a:p>
        </p:txBody>
      </p:sp>
      <p:sp>
        <p:nvSpPr>
          <p:cNvPr id="5" name="Text Placeholder 4">
            <a:extLst>
              <a:ext uri="{FF2B5EF4-FFF2-40B4-BE49-F238E27FC236}">
                <a16:creationId xmlns:a16="http://schemas.microsoft.com/office/drawing/2014/main" xmlns="" id="{D983F3C4-2CB0-B540-A484-A5037FEC8D49}"/>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B080C090-DAE0-D348-9996-2F67AF4C5C8B}"/>
              </a:ext>
            </a:extLst>
          </p:cNvPr>
          <p:cNvCxnSpPr>
            <a:cxnSpLocks/>
          </p:cNvCxnSpPr>
          <p:nvPr/>
        </p:nvCxnSpPr>
        <p:spPr>
          <a:xfrm>
            <a:off x="6842927" y="1145656"/>
            <a:ext cx="5349073"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947399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CFD470-8BDC-174D-B700-FD12EF1BDC07}"/>
              </a:ext>
            </a:extLst>
          </p:cNvPr>
          <p:cNvSpPr>
            <a:spLocks noGrp="1"/>
          </p:cNvSpPr>
          <p:nvPr>
            <p:ph type="title"/>
          </p:nvPr>
        </p:nvSpPr>
        <p:spPr/>
        <p:txBody>
          <a:bodyPr/>
          <a:lstStyle/>
          <a:p>
            <a:r>
              <a:rPr lang="en-US" dirty="0"/>
              <a:t>Weinberg Initiative</a:t>
            </a:r>
          </a:p>
        </p:txBody>
      </p:sp>
      <p:sp>
        <p:nvSpPr>
          <p:cNvPr id="3" name="Content Placeholder 2">
            <a:extLst>
              <a:ext uri="{FF2B5EF4-FFF2-40B4-BE49-F238E27FC236}">
                <a16:creationId xmlns:a16="http://schemas.microsoft.com/office/drawing/2014/main" xmlns="" id="{27D9EC37-D85C-644E-B157-BEC99AC17AA0}"/>
              </a:ext>
            </a:extLst>
          </p:cNvPr>
          <p:cNvSpPr>
            <a:spLocks noGrp="1"/>
          </p:cNvSpPr>
          <p:nvPr>
            <p:ph idx="1"/>
          </p:nvPr>
        </p:nvSpPr>
        <p:spPr>
          <a:xfrm>
            <a:off x="838200" y="1664852"/>
            <a:ext cx="10958565" cy="5988817"/>
          </a:xfrm>
        </p:spPr>
        <p:txBody>
          <a:bodyPr>
            <a:normAutofit/>
          </a:bodyPr>
          <a:lstStyle/>
          <a:p>
            <a:pPr marL="0" indent="0">
              <a:lnSpc>
                <a:spcPct val="120000"/>
              </a:lnSpc>
              <a:buNone/>
            </a:pPr>
            <a:r>
              <a:rPr lang="en-US" sz="2600" i="1" dirty="0">
                <a:solidFill>
                  <a:schemeClr val="tx1"/>
                </a:solidFill>
              </a:rPr>
              <a:t>(continued)</a:t>
            </a:r>
          </a:p>
          <a:p>
            <a:pPr marL="0" indent="0">
              <a:lnSpc>
                <a:spcPct val="120000"/>
              </a:lnSpc>
              <a:buNone/>
            </a:pPr>
            <a:r>
              <a:rPr lang="en-US" sz="2600" b="1" dirty="0">
                <a:solidFill>
                  <a:schemeClr val="tx1"/>
                </a:solidFill>
              </a:rPr>
              <a:t>FUNDING</a:t>
            </a:r>
          </a:p>
          <a:p>
            <a:pPr marL="603647" indent="-226219">
              <a:lnSpc>
                <a:spcPct val="120000"/>
              </a:lnSpc>
            </a:pPr>
            <a:r>
              <a:rPr lang="en-US" sz="2600" dirty="0">
                <a:solidFill>
                  <a:schemeClr val="tx1"/>
                </a:solidFill>
              </a:rPr>
              <a:t>House non-elderly, disabled persons at 15-30 percent of Area Gross Median Income (AGMI)</a:t>
            </a:r>
          </a:p>
          <a:p>
            <a:pPr marL="603647" indent="-226219">
              <a:lnSpc>
                <a:spcPct val="120000"/>
              </a:lnSpc>
            </a:pPr>
            <a:r>
              <a:rPr lang="en-US" sz="2600" dirty="0">
                <a:solidFill>
                  <a:schemeClr val="tx1"/>
                </a:solidFill>
              </a:rPr>
              <a:t>Eligibility criteria includes the ability of a tenant to pay up to 30 percent of their income in rent</a:t>
            </a:r>
          </a:p>
          <a:p>
            <a:endParaRPr lang="en-US" dirty="0"/>
          </a:p>
        </p:txBody>
      </p:sp>
      <p:sp>
        <p:nvSpPr>
          <p:cNvPr id="4" name="Slide Number Placeholder 3">
            <a:extLst>
              <a:ext uri="{FF2B5EF4-FFF2-40B4-BE49-F238E27FC236}">
                <a16:creationId xmlns:a16="http://schemas.microsoft.com/office/drawing/2014/main" xmlns="" id="{5E4F2CB7-DC86-7946-BE2E-71B73E316590}"/>
              </a:ext>
            </a:extLst>
          </p:cNvPr>
          <p:cNvSpPr>
            <a:spLocks noGrp="1"/>
          </p:cNvSpPr>
          <p:nvPr>
            <p:ph type="sldNum" sz="quarter" idx="12"/>
          </p:nvPr>
        </p:nvSpPr>
        <p:spPr/>
        <p:txBody>
          <a:bodyPr/>
          <a:lstStyle/>
          <a:p>
            <a:fld id="{D275CE6D-5C38-C543-B8AD-F8110668FDF9}" type="slidenum">
              <a:rPr lang="en-US" smtClean="0"/>
              <a:pPr/>
              <a:t>38</a:t>
            </a:fld>
            <a:endParaRPr lang="en-US" dirty="0"/>
          </a:p>
        </p:txBody>
      </p:sp>
      <p:sp>
        <p:nvSpPr>
          <p:cNvPr id="5" name="Text Placeholder 4">
            <a:extLst>
              <a:ext uri="{FF2B5EF4-FFF2-40B4-BE49-F238E27FC236}">
                <a16:creationId xmlns:a16="http://schemas.microsoft.com/office/drawing/2014/main" xmlns="" id="{D983F3C4-2CB0-B540-A484-A5037FEC8D49}"/>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69D4BDC9-EF64-0249-BCE4-36EDF0FA8BDA}"/>
              </a:ext>
            </a:extLst>
          </p:cNvPr>
          <p:cNvCxnSpPr>
            <a:cxnSpLocks/>
          </p:cNvCxnSpPr>
          <p:nvPr/>
        </p:nvCxnSpPr>
        <p:spPr>
          <a:xfrm>
            <a:off x="6842927" y="1145656"/>
            <a:ext cx="5349073"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462421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53EBD-6ED6-194B-A828-712C76046B2F}"/>
              </a:ext>
            </a:extLst>
          </p:cNvPr>
          <p:cNvSpPr>
            <a:spLocks noGrp="1"/>
          </p:cNvSpPr>
          <p:nvPr>
            <p:ph type="title"/>
          </p:nvPr>
        </p:nvSpPr>
        <p:spPr/>
        <p:txBody>
          <a:bodyPr/>
          <a:lstStyle/>
          <a:p>
            <a:r>
              <a:rPr lang="en-US" dirty="0"/>
              <a:t>Housing First Pilot</a:t>
            </a:r>
          </a:p>
        </p:txBody>
      </p:sp>
      <p:sp>
        <p:nvSpPr>
          <p:cNvPr id="3" name="Content Placeholder 2">
            <a:extLst>
              <a:ext uri="{FF2B5EF4-FFF2-40B4-BE49-F238E27FC236}">
                <a16:creationId xmlns:a16="http://schemas.microsoft.com/office/drawing/2014/main" xmlns="" id="{6C612894-B717-914F-88B4-50A756412DA7}"/>
              </a:ext>
            </a:extLst>
          </p:cNvPr>
          <p:cNvSpPr>
            <a:spLocks noGrp="1"/>
          </p:cNvSpPr>
          <p:nvPr>
            <p:ph idx="1"/>
          </p:nvPr>
        </p:nvSpPr>
        <p:spPr>
          <a:xfrm>
            <a:off x="884583" y="1825625"/>
            <a:ext cx="10469217" cy="4351338"/>
          </a:xfrm>
        </p:spPr>
        <p:txBody>
          <a:bodyPr/>
          <a:lstStyle/>
          <a:p>
            <a:pPr marL="0" indent="0">
              <a:lnSpc>
                <a:spcPct val="100000"/>
              </a:lnSpc>
              <a:buNone/>
            </a:pPr>
            <a:r>
              <a:rPr lang="en-US" sz="2600" b="1" dirty="0">
                <a:solidFill>
                  <a:schemeClr val="tx1"/>
                </a:solidFill>
              </a:rPr>
              <a:t>BHA and Behavioral Health System Baltimore, in collaboration with the Montgomery County and Prince George’s County LBHAs:</a:t>
            </a:r>
          </a:p>
          <a:p>
            <a:pPr marL="0" indent="0">
              <a:lnSpc>
                <a:spcPct val="100000"/>
              </a:lnSpc>
              <a:buNone/>
            </a:pPr>
            <a:endParaRPr lang="en-US" sz="600" dirty="0">
              <a:solidFill>
                <a:schemeClr val="tx1"/>
              </a:solidFill>
            </a:endParaRPr>
          </a:p>
          <a:p>
            <a:pPr marL="458788" indent="-219075">
              <a:lnSpc>
                <a:spcPct val="100000"/>
              </a:lnSpc>
            </a:pPr>
            <a:r>
              <a:rPr lang="en-US" sz="2600" dirty="0">
                <a:solidFill>
                  <a:schemeClr val="tx1"/>
                </a:solidFill>
              </a:rPr>
              <a:t>Developed and implemented the Housing First Project</a:t>
            </a:r>
          </a:p>
          <a:p>
            <a:pPr marL="458788" indent="-219075">
              <a:lnSpc>
                <a:spcPct val="100000"/>
              </a:lnSpc>
            </a:pPr>
            <a:r>
              <a:rPr lang="en-US" sz="2600" dirty="0">
                <a:solidFill>
                  <a:schemeClr val="tx1"/>
                </a:solidFill>
              </a:rPr>
              <a:t>Serve individuals in Baltimore City, Montgomery County, and Prince George’s County</a:t>
            </a:r>
          </a:p>
          <a:p>
            <a:pPr marL="458788" indent="-219075">
              <a:lnSpc>
                <a:spcPct val="100000"/>
              </a:lnSpc>
            </a:pPr>
            <a:r>
              <a:rPr lang="en-US" sz="2600" dirty="0">
                <a:solidFill>
                  <a:schemeClr val="tx1"/>
                </a:solidFill>
              </a:rPr>
              <a:t>This project provides assistance to 72 individuals to locate, secure, and maintain permanent housing </a:t>
            </a:r>
            <a:endParaRPr lang="en-US" sz="2600" dirty="0"/>
          </a:p>
          <a:p>
            <a:endParaRPr lang="en-US" dirty="0"/>
          </a:p>
        </p:txBody>
      </p:sp>
      <p:sp>
        <p:nvSpPr>
          <p:cNvPr id="4" name="Slide Number Placeholder 3">
            <a:extLst>
              <a:ext uri="{FF2B5EF4-FFF2-40B4-BE49-F238E27FC236}">
                <a16:creationId xmlns:a16="http://schemas.microsoft.com/office/drawing/2014/main" xmlns="" id="{2A6E7CB1-C0D7-604D-A83C-92EDFF2CF7AE}"/>
              </a:ext>
            </a:extLst>
          </p:cNvPr>
          <p:cNvSpPr>
            <a:spLocks noGrp="1"/>
          </p:cNvSpPr>
          <p:nvPr>
            <p:ph type="sldNum" sz="quarter" idx="12"/>
          </p:nvPr>
        </p:nvSpPr>
        <p:spPr/>
        <p:txBody>
          <a:bodyPr/>
          <a:lstStyle/>
          <a:p>
            <a:fld id="{D275CE6D-5C38-C543-B8AD-F8110668FDF9}" type="slidenum">
              <a:rPr lang="en-US" smtClean="0"/>
              <a:pPr/>
              <a:t>39</a:t>
            </a:fld>
            <a:endParaRPr lang="en-US" dirty="0"/>
          </a:p>
        </p:txBody>
      </p:sp>
      <p:sp>
        <p:nvSpPr>
          <p:cNvPr id="5" name="Text Placeholder 4">
            <a:extLst>
              <a:ext uri="{FF2B5EF4-FFF2-40B4-BE49-F238E27FC236}">
                <a16:creationId xmlns:a16="http://schemas.microsoft.com/office/drawing/2014/main" xmlns="" id="{61D4E518-F5AC-824E-BC70-8BBB4BD428E9}"/>
              </a:ext>
            </a:extLst>
          </p:cNvPr>
          <p:cNvSpPr>
            <a:spLocks noGrp="1"/>
          </p:cNvSpPr>
          <p:nvPr>
            <p:ph type="body" sz="quarter" idx="13"/>
          </p:nvPr>
        </p:nvSpPr>
        <p:spPr/>
        <p:txBody>
          <a:bodyPr/>
          <a:lstStyle/>
          <a:p>
            <a:endParaRPr lang="en-US"/>
          </a:p>
        </p:txBody>
      </p:sp>
      <p:cxnSp>
        <p:nvCxnSpPr>
          <p:cNvPr id="7" name="Shape 99">
            <a:extLst>
              <a:ext uri="{FF2B5EF4-FFF2-40B4-BE49-F238E27FC236}">
                <a16:creationId xmlns:a16="http://schemas.microsoft.com/office/drawing/2014/main" xmlns="" id="{B6F9E2B0-6483-F646-BF61-90FDA3BA3A60}"/>
              </a:ext>
            </a:extLst>
          </p:cNvPr>
          <p:cNvCxnSpPr>
            <a:cxnSpLocks/>
          </p:cNvCxnSpPr>
          <p:nvPr/>
        </p:nvCxnSpPr>
        <p:spPr>
          <a:xfrm>
            <a:off x="6641960" y="1145656"/>
            <a:ext cx="5550040"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927715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83D67B-17E4-D24E-AA57-BFDA063EE280}"/>
              </a:ext>
            </a:extLst>
          </p:cNvPr>
          <p:cNvSpPr>
            <a:spLocks noGrp="1"/>
          </p:cNvSpPr>
          <p:nvPr>
            <p:ph type="title"/>
          </p:nvPr>
        </p:nvSpPr>
        <p:spPr/>
        <p:txBody>
          <a:bodyPr/>
          <a:lstStyle/>
          <a:p>
            <a:r>
              <a:rPr lang="en-US" dirty="0"/>
              <a:t>Continuum of Care</a:t>
            </a:r>
          </a:p>
        </p:txBody>
      </p:sp>
      <p:sp>
        <p:nvSpPr>
          <p:cNvPr id="3" name="Content Placeholder 2">
            <a:extLst>
              <a:ext uri="{FF2B5EF4-FFF2-40B4-BE49-F238E27FC236}">
                <a16:creationId xmlns:a16="http://schemas.microsoft.com/office/drawing/2014/main" xmlns="" id="{A8F9812A-56C8-F848-9F37-435EECE8E19C}"/>
              </a:ext>
            </a:extLst>
          </p:cNvPr>
          <p:cNvSpPr>
            <a:spLocks noGrp="1"/>
          </p:cNvSpPr>
          <p:nvPr>
            <p:ph idx="1"/>
          </p:nvPr>
        </p:nvSpPr>
        <p:spPr>
          <a:xfrm>
            <a:off x="884582" y="1746561"/>
            <a:ext cx="10939988" cy="4871729"/>
          </a:xfrm>
        </p:spPr>
        <p:txBody>
          <a:bodyPr>
            <a:normAutofit/>
          </a:bodyPr>
          <a:lstStyle/>
          <a:p>
            <a:pPr>
              <a:lnSpc>
                <a:spcPct val="100000"/>
              </a:lnSpc>
            </a:pPr>
            <a:r>
              <a:rPr lang="en-US" sz="2600" dirty="0"/>
              <a:t>Grand Total </a:t>
            </a:r>
            <a:r>
              <a:rPr lang="en-US" sz="2600" dirty="0" err="1"/>
              <a:t>CoC</a:t>
            </a:r>
            <a:r>
              <a:rPr lang="en-US" sz="2600" dirty="0"/>
              <a:t>: 305 units approved by U.S. Housing and Urban Development (HUD). Excluded are: Montgomery, Garret, and Howard Counties as well as Baltimore City</a:t>
            </a:r>
          </a:p>
          <a:p>
            <a:pPr>
              <a:lnSpc>
                <a:spcPct val="100000"/>
              </a:lnSpc>
            </a:pPr>
            <a:r>
              <a:rPr lang="en-US" sz="2600" dirty="0"/>
              <a:t>Grant funded program through HUD</a:t>
            </a:r>
          </a:p>
          <a:p>
            <a:pPr>
              <a:lnSpc>
                <a:spcPct val="100000"/>
              </a:lnSpc>
            </a:pPr>
            <a:r>
              <a:rPr lang="en-US" sz="2600" dirty="0"/>
              <a:t>Provides rental assistance for permanent housing to individuals and families with an adult member who has a mental illness or co-occurring disorder and is homeless</a:t>
            </a:r>
          </a:p>
          <a:p>
            <a:pPr>
              <a:lnSpc>
                <a:spcPct val="100000"/>
              </a:lnSpc>
            </a:pPr>
            <a:r>
              <a:rPr lang="en-US" sz="2600" dirty="0"/>
              <a:t>For more information on eligibility and how to apply, contact the CSA/LBHA of origin for the applicant</a:t>
            </a:r>
          </a:p>
          <a:p>
            <a:endParaRPr lang="en-US" dirty="0"/>
          </a:p>
        </p:txBody>
      </p:sp>
      <p:sp>
        <p:nvSpPr>
          <p:cNvPr id="4" name="Slide Number Placeholder 3">
            <a:extLst>
              <a:ext uri="{FF2B5EF4-FFF2-40B4-BE49-F238E27FC236}">
                <a16:creationId xmlns:a16="http://schemas.microsoft.com/office/drawing/2014/main" xmlns="" id="{6D17F925-22CA-D342-8F66-49D675621CB2}"/>
              </a:ext>
            </a:extLst>
          </p:cNvPr>
          <p:cNvSpPr>
            <a:spLocks noGrp="1"/>
          </p:cNvSpPr>
          <p:nvPr>
            <p:ph type="sldNum" sz="quarter" idx="12"/>
          </p:nvPr>
        </p:nvSpPr>
        <p:spPr/>
        <p:txBody>
          <a:bodyPr/>
          <a:lstStyle/>
          <a:p>
            <a:fld id="{D275CE6D-5C38-C543-B8AD-F8110668FDF9}" type="slidenum">
              <a:rPr lang="en-US" smtClean="0"/>
              <a:pPr/>
              <a:t>4</a:t>
            </a:fld>
            <a:endParaRPr lang="en-US" dirty="0"/>
          </a:p>
        </p:txBody>
      </p:sp>
      <p:sp>
        <p:nvSpPr>
          <p:cNvPr id="5" name="Text Placeholder 4">
            <a:extLst>
              <a:ext uri="{FF2B5EF4-FFF2-40B4-BE49-F238E27FC236}">
                <a16:creationId xmlns:a16="http://schemas.microsoft.com/office/drawing/2014/main" xmlns="" id="{FC830C83-E2BF-3A4A-A002-B903D0C9DF8E}"/>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B93F7C57-3B5A-F744-BDA0-E7A527440B52}"/>
              </a:ext>
            </a:extLst>
          </p:cNvPr>
          <p:cNvCxnSpPr>
            <a:cxnSpLocks/>
          </p:cNvCxnSpPr>
          <p:nvPr/>
        </p:nvCxnSpPr>
        <p:spPr>
          <a:xfrm>
            <a:off x="6692202" y="1145656"/>
            <a:ext cx="5499798"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198068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6C570D-428F-5C4F-9D33-E002FDA01C6A}"/>
              </a:ext>
            </a:extLst>
          </p:cNvPr>
          <p:cNvSpPr>
            <a:spLocks noGrp="1"/>
          </p:cNvSpPr>
          <p:nvPr>
            <p:ph type="title"/>
          </p:nvPr>
        </p:nvSpPr>
        <p:spPr/>
        <p:txBody>
          <a:bodyPr/>
          <a:lstStyle/>
          <a:p>
            <a:r>
              <a:rPr lang="en-US" dirty="0"/>
              <a:t>Housing First Pilot</a:t>
            </a:r>
          </a:p>
        </p:txBody>
      </p:sp>
      <p:sp>
        <p:nvSpPr>
          <p:cNvPr id="3" name="Content Placeholder 2">
            <a:extLst>
              <a:ext uri="{FF2B5EF4-FFF2-40B4-BE49-F238E27FC236}">
                <a16:creationId xmlns:a16="http://schemas.microsoft.com/office/drawing/2014/main" xmlns="" id="{C7BDDF6F-45F8-0349-94E7-1D3945750E65}"/>
              </a:ext>
            </a:extLst>
          </p:cNvPr>
          <p:cNvSpPr>
            <a:spLocks noGrp="1"/>
          </p:cNvSpPr>
          <p:nvPr>
            <p:ph idx="1"/>
          </p:nvPr>
        </p:nvSpPr>
        <p:spPr>
          <a:xfrm>
            <a:off x="884583" y="1746562"/>
            <a:ext cx="10469217" cy="4351338"/>
          </a:xfrm>
        </p:spPr>
        <p:txBody>
          <a:bodyPr>
            <a:normAutofit/>
          </a:bodyPr>
          <a:lstStyle/>
          <a:p>
            <a:pPr marL="0" indent="0">
              <a:lnSpc>
                <a:spcPct val="100000"/>
              </a:lnSpc>
              <a:buNone/>
            </a:pPr>
            <a:r>
              <a:rPr lang="en-US" sz="2600" b="1" dirty="0">
                <a:solidFill>
                  <a:schemeClr val="tx1"/>
                </a:solidFill>
              </a:rPr>
              <a:t>Services include: </a:t>
            </a:r>
          </a:p>
          <a:p>
            <a:pPr marL="603647" indent="-271463">
              <a:lnSpc>
                <a:spcPct val="100000"/>
              </a:lnSpc>
            </a:pPr>
            <a:r>
              <a:rPr lang="en-US" sz="2600" dirty="0">
                <a:solidFill>
                  <a:schemeClr val="tx1"/>
                </a:solidFill>
              </a:rPr>
              <a:t>Housing advocates that assist individuals in securing housing and communicating with landlords, and provide supported housing services to help individuals maintain housing</a:t>
            </a:r>
          </a:p>
          <a:p>
            <a:pPr marL="603647" indent="-271463">
              <a:lnSpc>
                <a:spcPct val="100000"/>
              </a:lnSpc>
            </a:pPr>
            <a:r>
              <a:rPr lang="en-US" sz="2600" dirty="0">
                <a:solidFill>
                  <a:schemeClr val="tx1"/>
                </a:solidFill>
              </a:rPr>
              <a:t>Housing inspections to ensure housing quality</a:t>
            </a:r>
          </a:p>
          <a:p>
            <a:pPr marL="603647" indent="-271463">
              <a:lnSpc>
                <a:spcPct val="100000"/>
              </a:lnSpc>
            </a:pPr>
            <a:r>
              <a:rPr lang="en-US" sz="2600" dirty="0">
                <a:solidFill>
                  <a:schemeClr val="tx1"/>
                </a:solidFill>
              </a:rPr>
              <a:t>Representative payee services for individuals who are required to have a payee by the SSA</a:t>
            </a:r>
          </a:p>
          <a:p>
            <a:pPr marL="603647" indent="-271463">
              <a:lnSpc>
                <a:spcPct val="100000"/>
              </a:lnSpc>
            </a:pPr>
            <a:r>
              <a:rPr lang="en-US" sz="2600" dirty="0">
                <a:solidFill>
                  <a:schemeClr val="tx1"/>
                </a:solidFill>
              </a:rPr>
              <a:t>Housing subsidies to assist in making housing affordable for those in the program</a:t>
            </a:r>
            <a:endParaRPr lang="en-US" sz="2600" dirty="0"/>
          </a:p>
          <a:p>
            <a:endParaRPr lang="en-US" dirty="0"/>
          </a:p>
        </p:txBody>
      </p:sp>
      <p:sp>
        <p:nvSpPr>
          <p:cNvPr id="4" name="Slide Number Placeholder 3">
            <a:extLst>
              <a:ext uri="{FF2B5EF4-FFF2-40B4-BE49-F238E27FC236}">
                <a16:creationId xmlns:a16="http://schemas.microsoft.com/office/drawing/2014/main" xmlns="" id="{F0F65682-5ADD-BA4B-8EA3-A7BEA9D874A5}"/>
              </a:ext>
            </a:extLst>
          </p:cNvPr>
          <p:cNvSpPr>
            <a:spLocks noGrp="1"/>
          </p:cNvSpPr>
          <p:nvPr>
            <p:ph type="sldNum" sz="quarter" idx="12"/>
          </p:nvPr>
        </p:nvSpPr>
        <p:spPr/>
        <p:txBody>
          <a:bodyPr/>
          <a:lstStyle/>
          <a:p>
            <a:fld id="{D275CE6D-5C38-C543-B8AD-F8110668FDF9}" type="slidenum">
              <a:rPr lang="en-US" smtClean="0"/>
              <a:pPr/>
              <a:t>40</a:t>
            </a:fld>
            <a:endParaRPr lang="en-US" dirty="0"/>
          </a:p>
        </p:txBody>
      </p:sp>
      <p:sp>
        <p:nvSpPr>
          <p:cNvPr id="5" name="Text Placeholder 4">
            <a:extLst>
              <a:ext uri="{FF2B5EF4-FFF2-40B4-BE49-F238E27FC236}">
                <a16:creationId xmlns:a16="http://schemas.microsoft.com/office/drawing/2014/main" xmlns="" id="{EDD4B10D-C05D-3A4F-8D60-60C72BB2B07D}"/>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526347D8-89D2-B349-86E0-86FD99432471}"/>
              </a:ext>
            </a:extLst>
          </p:cNvPr>
          <p:cNvCxnSpPr>
            <a:cxnSpLocks/>
          </p:cNvCxnSpPr>
          <p:nvPr/>
        </p:nvCxnSpPr>
        <p:spPr>
          <a:xfrm>
            <a:off x="6641960" y="1145656"/>
            <a:ext cx="5550040"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745582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6BD34B-5D71-B441-942F-628ABDFFA487}"/>
              </a:ext>
            </a:extLst>
          </p:cNvPr>
          <p:cNvSpPr>
            <a:spLocks noGrp="1"/>
          </p:cNvSpPr>
          <p:nvPr>
            <p:ph type="title"/>
          </p:nvPr>
        </p:nvSpPr>
        <p:spPr/>
        <p:txBody>
          <a:bodyPr/>
          <a:lstStyle/>
          <a:p>
            <a:r>
              <a:rPr lang="en-US" dirty="0"/>
              <a:t>Housing First Pilot</a:t>
            </a:r>
          </a:p>
        </p:txBody>
      </p:sp>
      <p:sp>
        <p:nvSpPr>
          <p:cNvPr id="3" name="Content Placeholder 2">
            <a:extLst>
              <a:ext uri="{FF2B5EF4-FFF2-40B4-BE49-F238E27FC236}">
                <a16:creationId xmlns:a16="http://schemas.microsoft.com/office/drawing/2014/main" xmlns="" id="{84851D0E-A8A6-D342-910C-FD19916ACC6F}"/>
              </a:ext>
            </a:extLst>
          </p:cNvPr>
          <p:cNvSpPr>
            <a:spLocks noGrp="1"/>
          </p:cNvSpPr>
          <p:nvPr>
            <p:ph idx="1"/>
          </p:nvPr>
        </p:nvSpPr>
        <p:spPr>
          <a:xfrm>
            <a:off x="861391" y="1637797"/>
            <a:ext cx="10469217" cy="4615368"/>
          </a:xfrm>
        </p:spPr>
        <p:txBody>
          <a:bodyPr>
            <a:normAutofit/>
          </a:bodyPr>
          <a:lstStyle/>
          <a:p>
            <a:pPr marL="0" indent="0">
              <a:buNone/>
            </a:pPr>
            <a:r>
              <a:rPr lang="en-US" sz="2600" b="1" dirty="0">
                <a:solidFill>
                  <a:schemeClr val="tx1"/>
                </a:solidFill>
              </a:rPr>
              <a:t>Eligible individuals: </a:t>
            </a:r>
            <a:r>
              <a:rPr lang="en-US" sz="2600" dirty="0">
                <a:solidFill>
                  <a:schemeClr val="tx1"/>
                </a:solidFill>
              </a:rPr>
              <a:t>Those with mental illness or a mental illness and a co-occurring substance use disorder who are:</a:t>
            </a:r>
          </a:p>
          <a:p>
            <a:pPr marL="640080" indent="-285750"/>
            <a:r>
              <a:rPr lang="en-US" sz="2600" dirty="0">
                <a:solidFill>
                  <a:schemeClr val="tx1"/>
                </a:solidFill>
              </a:rPr>
              <a:t>Homeless or at risk for homelessness and served by the Supplemental Security Income/Social Security Disability Insurance (SSI/SSDI) Outreach Access and Recovery (SOAR) Program</a:t>
            </a:r>
          </a:p>
          <a:p>
            <a:pPr marL="640080" indent="-285750"/>
            <a:r>
              <a:rPr lang="en-US" sz="2600" dirty="0">
                <a:solidFill>
                  <a:schemeClr val="tx1"/>
                </a:solidFill>
              </a:rPr>
              <a:t>To be discharged from a state psychiatric hospital to live in any of the three jurisdictions </a:t>
            </a:r>
          </a:p>
          <a:p>
            <a:pPr marL="640080" indent="-285750"/>
            <a:r>
              <a:rPr lang="en-US" sz="2600" dirty="0">
                <a:solidFill>
                  <a:schemeClr val="tx1"/>
                </a:solidFill>
              </a:rPr>
              <a:t>Transitioning from a RRP in any of the three jurisdictions to permanent housing  </a:t>
            </a:r>
          </a:p>
          <a:p>
            <a:pPr marL="0" indent="0">
              <a:buNone/>
            </a:pPr>
            <a:r>
              <a:rPr lang="en-US" sz="2600" dirty="0">
                <a:solidFill>
                  <a:schemeClr val="tx1"/>
                </a:solidFill>
              </a:rPr>
              <a:t>Additionally, all individuals served through this project must have incomes at least 50 percent below the area median income (AMI).</a:t>
            </a:r>
          </a:p>
          <a:p>
            <a:endParaRPr lang="en-US" dirty="0"/>
          </a:p>
        </p:txBody>
      </p:sp>
      <p:sp>
        <p:nvSpPr>
          <p:cNvPr id="4" name="Slide Number Placeholder 3">
            <a:extLst>
              <a:ext uri="{FF2B5EF4-FFF2-40B4-BE49-F238E27FC236}">
                <a16:creationId xmlns:a16="http://schemas.microsoft.com/office/drawing/2014/main" xmlns="" id="{249D0689-AF28-C848-96EF-7C669C1D968C}"/>
              </a:ext>
            </a:extLst>
          </p:cNvPr>
          <p:cNvSpPr>
            <a:spLocks noGrp="1"/>
          </p:cNvSpPr>
          <p:nvPr>
            <p:ph type="sldNum" sz="quarter" idx="12"/>
          </p:nvPr>
        </p:nvSpPr>
        <p:spPr/>
        <p:txBody>
          <a:bodyPr/>
          <a:lstStyle/>
          <a:p>
            <a:fld id="{D275CE6D-5C38-C543-B8AD-F8110668FDF9}" type="slidenum">
              <a:rPr lang="en-US" smtClean="0"/>
              <a:pPr/>
              <a:t>41</a:t>
            </a:fld>
            <a:endParaRPr lang="en-US" dirty="0"/>
          </a:p>
        </p:txBody>
      </p:sp>
      <p:sp>
        <p:nvSpPr>
          <p:cNvPr id="5" name="Text Placeholder 4">
            <a:extLst>
              <a:ext uri="{FF2B5EF4-FFF2-40B4-BE49-F238E27FC236}">
                <a16:creationId xmlns:a16="http://schemas.microsoft.com/office/drawing/2014/main" xmlns="" id="{0339F96A-95C4-A846-8104-18DFAFC76191}"/>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5E745EFF-909E-0C4D-BBBC-D3878EC73CD2}"/>
              </a:ext>
            </a:extLst>
          </p:cNvPr>
          <p:cNvCxnSpPr>
            <a:cxnSpLocks/>
          </p:cNvCxnSpPr>
          <p:nvPr/>
        </p:nvCxnSpPr>
        <p:spPr>
          <a:xfrm>
            <a:off x="6641960" y="1145656"/>
            <a:ext cx="5550040"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131617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19021D-7396-D943-A668-5702C2A3EDFD}"/>
              </a:ext>
            </a:extLst>
          </p:cNvPr>
          <p:cNvSpPr>
            <a:spLocks noGrp="1"/>
          </p:cNvSpPr>
          <p:nvPr>
            <p:ph type="title"/>
          </p:nvPr>
        </p:nvSpPr>
        <p:spPr/>
        <p:txBody>
          <a:bodyPr/>
          <a:lstStyle/>
          <a:p>
            <a:r>
              <a:rPr lang="en-US" dirty="0"/>
              <a:t>Section 811 PRA</a:t>
            </a:r>
          </a:p>
        </p:txBody>
      </p:sp>
      <p:sp>
        <p:nvSpPr>
          <p:cNvPr id="4" name="Slide Number Placeholder 3">
            <a:extLst>
              <a:ext uri="{FF2B5EF4-FFF2-40B4-BE49-F238E27FC236}">
                <a16:creationId xmlns:a16="http://schemas.microsoft.com/office/drawing/2014/main" xmlns="" id="{27E58653-B0B5-E441-9CD9-71D13B319007}"/>
              </a:ext>
            </a:extLst>
          </p:cNvPr>
          <p:cNvSpPr>
            <a:spLocks noGrp="1"/>
          </p:cNvSpPr>
          <p:nvPr>
            <p:ph type="sldNum" sz="quarter" idx="12"/>
          </p:nvPr>
        </p:nvSpPr>
        <p:spPr/>
        <p:txBody>
          <a:bodyPr/>
          <a:lstStyle/>
          <a:p>
            <a:fld id="{D275CE6D-5C38-C543-B8AD-F8110668FDF9}" type="slidenum">
              <a:rPr lang="en-US" smtClean="0"/>
              <a:pPr/>
              <a:t>42</a:t>
            </a:fld>
            <a:endParaRPr lang="en-US" dirty="0"/>
          </a:p>
        </p:txBody>
      </p:sp>
      <p:sp>
        <p:nvSpPr>
          <p:cNvPr id="5" name="Text Placeholder 4">
            <a:extLst>
              <a:ext uri="{FF2B5EF4-FFF2-40B4-BE49-F238E27FC236}">
                <a16:creationId xmlns:a16="http://schemas.microsoft.com/office/drawing/2014/main" xmlns="" id="{668BAE17-5729-1B4D-8C69-A22CB6D5D268}"/>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xmlns="" id="{08E4ACF2-5028-4646-B59C-C5BA0C913724}"/>
              </a:ext>
            </a:extLst>
          </p:cNvPr>
          <p:cNvPicPr>
            <a:picLocks noChangeAspect="1"/>
          </p:cNvPicPr>
          <p:nvPr/>
        </p:nvPicPr>
        <p:blipFill>
          <a:blip r:embed="rId2"/>
          <a:stretch>
            <a:fillRect/>
          </a:stretch>
        </p:blipFill>
        <p:spPr>
          <a:xfrm>
            <a:off x="2561486" y="1700155"/>
            <a:ext cx="7115410" cy="4265216"/>
          </a:xfrm>
          <a:prstGeom prst="rect">
            <a:avLst/>
          </a:prstGeom>
        </p:spPr>
      </p:pic>
      <p:pic>
        <p:nvPicPr>
          <p:cNvPr id="7" name="Picture 6">
            <a:extLst>
              <a:ext uri="{FF2B5EF4-FFF2-40B4-BE49-F238E27FC236}">
                <a16:creationId xmlns:a16="http://schemas.microsoft.com/office/drawing/2014/main" xmlns="" id="{E6F04B19-5198-774B-97D5-03344C28F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0597" y="4982293"/>
            <a:ext cx="976299" cy="983078"/>
          </a:xfrm>
          <a:prstGeom prst="rect">
            <a:avLst/>
          </a:prstGeom>
        </p:spPr>
      </p:pic>
      <p:cxnSp>
        <p:nvCxnSpPr>
          <p:cNvPr id="8" name="Shape 99">
            <a:extLst>
              <a:ext uri="{FF2B5EF4-FFF2-40B4-BE49-F238E27FC236}">
                <a16:creationId xmlns:a16="http://schemas.microsoft.com/office/drawing/2014/main" xmlns="" id="{3E1DE94B-0FCE-6248-B043-909B55651746}"/>
              </a:ext>
            </a:extLst>
          </p:cNvPr>
          <p:cNvCxnSpPr>
            <a:cxnSpLocks/>
          </p:cNvCxnSpPr>
          <p:nvPr/>
        </p:nvCxnSpPr>
        <p:spPr>
          <a:xfrm>
            <a:off x="5817996" y="1145656"/>
            <a:ext cx="6374004"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1121762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79A311-59A2-F948-A7CF-4589DCDB7B9A}"/>
              </a:ext>
            </a:extLst>
          </p:cNvPr>
          <p:cNvSpPr>
            <a:spLocks noGrp="1"/>
          </p:cNvSpPr>
          <p:nvPr>
            <p:ph type="title"/>
          </p:nvPr>
        </p:nvSpPr>
        <p:spPr/>
        <p:txBody>
          <a:bodyPr/>
          <a:lstStyle/>
          <a:p>
            <a:r>
              <a:rPr lang="en-US" dirty="0"/>
              <a:t>Section 811 PRA</a:t>
            </a:r>
          </a:p>
        </p:txBody>
      </p:sp>
      <p:sp>
        <p:nvSpPr>
          <p:cNvPr id="4" name="Slide Number Placeholder 3">
            <a:extLst>
              <a:ext uri="{FF2B5EF4-FFF2-40B4-BE49-F238E27FC236}">
                <a16:creationId xmlns:a16="http://schemas.microsoft.com/office/drawing/2014/main" xmlns="" id="{76BF398E-3513-D040-AE66-1C68EA776831}"/>
              </a:ext>
            </a:extLst>
          </p:cNvPr>
          <p:cNvSpPr>
            <a:spLocks noGrp="1"/>
          </p:cNvSpPr>
          <p:nvPr>
            <p:ph type="sldNum" sz="quarter" idx="12"/>
          </p:nvPr>
        </p:nvSpPr>
        <p:spPr/>
        <p:txBody>
          <a:bodyPr/>
          <a:lstStyle/>
          <a:p>
            <a:fld id="{D275CE6D-5C38-C543-B8AD-F8110668FDF9}" type="slidenum">
              <a:rPr lang="en-US" smtClean="0"/>
              <a:pPr/>
              <a:t>43</a:t>
            </a:fld>
            <a:endParaRPr lang="en-US" dirty="0"/>
          </a:p>
        </p:txBody>
      </p:sp>
      <p:sp>
        <p:nvSpPr>
          <p:cNvPr id="5" name="Text Placeholder 4">
            <a:extLst>
              <a:ext uri="{FF2B5EF4-FFF2-40B4-BE49-F238E27FC236}">
                <a16:creationId xmlns:a16="http://schemas.microsoft.com/office/drawing/2014/main" xmlns="" id="{61821D70-B629-2C4D-ABB3-BB11C4FFE1D6}"/>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xmlns="" id="{8122C992-AE48-9241-A9C6-56E7FF2D9358}"/>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9014038" y="2844753"/>
            <a:ext cx="1111810" cy="782853"/>
          </a:xfrm>
          <a:prstGeom prst="rect">
            <a:avLst/>
          </a:prstGeom>
        </p:spPr>
      </p:pic>
      <p:pic>
        <p:nvPicPr>
          <p:cNvPr id="7" name="Picture 6">
            <a:extLst>
              <a:ext uri="{FF2B5EF4-FFF2-40B4-BE49-F238E27FC236}">
                <a16:creationId xmlns:a16="http://schemas.microsoft.com/office/drawing/2014/main" xmlns="" id="{0501AF6E-581B-7C4B-9C9C-59540F9EB3BD}"/>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2716358" y="3934937"/>
            <a:ext cx="1492844" cy="710811"/>
          </a:xfrm>
          <a:prstGeom prst="rect">
            <a:avLst/>
          </a:prstGeom>
        </p:spPr>
      </p:pic>
      <p:pic>
        <p:nvPicPr>
          <p:cNvPr id="8" name="Picture 7">
            <a:extLst>
              <a:ext uri="{FF2B5EF4-FFF2-40B4-BE49-F238E27FC236}">
                <a16:creationId xmlns:a16="http://schemas.microsoft.com/office/drawing/2014/main" xmlns="" id="{0B76BA6E-15F2-CF49-AF18-04FDC86DE79D}"/>
              </a:ext>
            </a:extLst>
          </p:cNvPr>
          <p:cNvPicPr>
            <a:picLocks noChangeAspect="1"/>
          </p:cNvPicPr>
          <p:nvPr/>
        </p:nvPicPr>
        <p:blipFill>
          <a:blip r:embed="rId7" cstate="print">
            <a:lum/>
            <a:extLst>
              <a:ext uri="{28A0092B-C50C-407E-A947-70E740481C1C}">
                <a14:useLocalDpi xmlns:a14="http://schemas.microsoft.com/office/drawing/2010/main" val="0"/>
              </a:ext>
            </a:extLst>
          </a:blip>
          <a:stretch>
            <a:fillRect/>
          </a:stretch>
        </p:blipFill>
        <p:spPr>
          <a:xfrm>
            <a:off x="6840213" y="2940952"/>
            <a:ext cx="919604" cy="684664"/>
          </a:xfrm>
          <a:prstGeom prst="rect">
            <a:avLst/>
          </a:prstGeom>
        </p:spPr>
      </p:pic>
      <p:pic>
        <p:nvPicPr>
          <p:cNvPr id="9" name="Picture 8">
            <a:extLst>
              <a:ext uri="{FF2B5EF4-FFF2-40B4-BE49-F238E27FC236}">
                <a16:creationId xmlns:a16="http://schemas.microsoft.com/office/drawing/2014/main" xmlns="" id="{5AC7683D-135D-FF41-8F73-EE99B78B0E81}"/>
              </a:ext>
            </a:extLst>
          </p:cNvPr>
          <p:cNvPicPr>
            <a:picLocks noChangeAspect="1"/>
          </p:cNvPicPr>
          <p:nvPr/>
        </p:nvPicPr>
        <p:blipFill>
          <a:blip r:embed="rId8" cstate="print">
            <a:duotone>
              <a:schemeClr val="accent5">
                <a:shade val="45000"/>
                <a:satMod val="135000"/>
              </a:schemeClr>
              <a:prstClr val="white"/>
            </a:duotone>
            <a:extLst>
              <a:ext uri="{BEBA8EAE-BF5A-486C-A8C5-ECC9F3942E4B}">
                <a14:imgProps xmlns:a14="http://schemas.microsoft.com/office/drawing/2010/main">
                  <a14:imgLayer r:embed="rId9">
                    <a14:imgEffect>
                      <a14:artisticPhotocopy/>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306711" y="5338390"/>
            <a:ext cx="1612988" cy="721345"/>
          </a:xfrm>
          <a:prstGeom prst="rect">
            <a:avLst/>
          </a:prstGeom>
        </p:spPr>
      </p:pic>
      <p:pic>
        <p:nvPicPr>
          <p:cNvPr id="10" name="Picture 9">
            <a:extLst>
              <a:ext uri="{FF2B5EF4-FFF2-40B4-BE49-F238E27FC236}">
                <a16:creationId xmlns:a16="http://schemas.microsoft.com/office/drawing/2014/main" xmlns="" id="{471CB0C1-D3EA-474E-BB00-E1A09A4794C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5648" y="5385747"/>
            <a:ext cx="1565180" cy="611199"/>
          </a:xfrm>
          <a:prstGeom prst="rect">
            <a:avLst/>
          </a:prstGeom>
        </p:spPr>
      </p:pic>
      <p:pic>
        <p:nvPicPr>
          <p:cNvPr id="11" name="Picture 10">
            <a:extLst>
              <a:ext uri="{FF2B5EF4-FFF2-40B4-BE49-F238E27FC236}">
                <a16:creationId xmlns:a16="http://schemas.microsoft.com/office/drawing/2014/main" xmlns="" id="{CBF23AA0-2BCE-9546-BFAF-DF3E361314F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60428" y="4018390"/>
            <a:ext cx="2165420" cy="475019"/>
          </a:xfrm>
          <a:prstGeom prst="rect">
            <a:avLst/>
          </a:prstGeom>
        </p:spPr>
      </p:pic>
      <p:pic>
        <p:nvPicPr>
          <p:cNvPr id="12" name="Picture 2">
            <a:extLst>
              <a:ext uri="{FF2B5EF4-FFF2-40B4-BE49-F238E27FC236}">
                <a16:creationId xmlns:a16="http://schemas.microsoft.com/office/drawing/2014/main" xmlns="" id="{72ADC4CF-6217-454B-99CC-BCB0155236B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11693" y="1795784"/>
            <a:ext cx="5902345" cy="77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a:extLst>
              <a:ext uri="{FF2B5EF4-FFF2-40B4-BE49-F238E27FC236}">
                <a16:creationId xmlns:a16="http://schemas.microsoft.com/office/drawing/2014/main" xmlns="" id="{A2943F0B-EDFA-144B-BF7E-F3C9E1A42EF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59911" y="2940952"/>
            <a:ext cx="1074832" cy="68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TCC logo.jpg">
            <a:extLst>
              <a:ext uri="{FF2B5EF4-FFF2-40B4-BE49-F238E27FC236}">
                <a16:creationId xmlns:a16="http://schemas.microsoft.com/office/drawing/2014/main" xmlns="" id="{0E43B8EC-65DE-A844-9962-F1722CB9C9A8}"/>
              </a:ext>
            </a:extLst>
          </p:cNvPr>
          <p:cNvPicPr>
            <a:picLocks noChangeAspect="1"/>
          </p:cNvPicPr>
          <p:nvPr/>
        </p:nvPicPr>
        <p:blipFill>
          <a:blip r:embed="rId14" cstate="print"/>
          <a:stretch>
            <a:fillRect/>
          </a:stretch>
        </p:blipFill>
        <p:spPr>
          <a:xfrm>
            <a:off x="6489035" y="4614771"/>
            <a:ext cx="1621960" cy="929778"/>
          </a:xfrm>
          <a:prstGeom prst="rect">
            <a:avLst/>
          </a:prstGeom>
        </p:spPr>
      </p:pic>
      <p:pic>
        <p:nvPicPr>
          <p:cNvPr id="15" name="Picture 14">
            <a:extLst>
              <a:ext uri="{FF2B5EF4-FFF2-40B4-BE49-F238E27FC236}">
                <a16:creationId xmlns:a16="http://schemas.microsoft.com/office/drawing/2014/main" xmlns="" id="{7CDA121B-D5BF-FC4E-B23E-84C37425C0A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30786" y="5450855"/>
            <a:ext cx="2177433" cy="546091"/>
          </a:xfrm>
          <a:prstGeom prst="rect">
            <a:avLst/>
          </a:prstGeom>
        </p:spPr>
      </p:pic>
      <p:pic>
        <p:nvPicPr>
          <p:cNvPr id="16" name="Picture 15">
            <a:extLst>
              <a:ext uri="{FF2B5EF4-FFF2-40B4-BE49-F238E27FC236}">
                <a16:creationId xmlns:a16="http://schemas.microsoft.com/office/drawing/2014/main" xmlns="" id="{0B73932A-44C4-334F-93E0-7934A719B52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108304" y="4779728"/>
            <a:ext cx="1233877" cy="764821"/>
          </a:xfrm>
          <a:prstGeom prst="rect">
            <a:avLst/>
          </a:prstGeom>
        </p:spPr>
      </p:pic>
      <p:pic>
        <p:nvPicPr>
          <p:cNvPr id="17" name="Picture 16">
            <a:extLst>
              <a:ext uri="{FF2B5EF4-FFF2-40B4-BE49-F238E27FC236}">
                <a16:creationId xmlns:a16="http://schemas.microsoft.com/office/drawing/2014/main" xmlns="" id="{5E9B1CE3-8341-A24F-9673-99A7635F158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001148" y="3923132"/>
            <a:ext cx="1976595" cy="564947"/>
          </a:xfrm>
          <a:prstGeom prst="rect">
            <a:avLst/>
          </a:prstGeom>
        </p:spPr>
      </p:pic>
      <p:pic>
        <p:nvPicPr>
          <p:cNvPr id="18" name="Picture 17"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xmlns="" id="{2BF95513-636A-B441-8F70-177FFED25E3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00029" y="3053108"/>
            <a:ext cx="2706979" cy="55201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hape 99">
            <a:extLst>
              <a:ext uri="{FF2B5EF4-FFF2-40B4-BE49-F238E27FC236}">
                <a16:creationId xmlns:a16="http://schemas.microsoft.com/office/drawing/2014/main" xmlns="" id="{45CCD1AA-7D6E-C842-B4CA-53B031DA3DC2}"/>
              </a:ext>
            </a:extLst>
          </p:cNvPr>
          <p:cNvCxnSpPr>
            <a:cxnSpLocks/>
          </p:cNvCxnSpPr>
          <p:nvPr/>
        </p:nvCxnSpPr>
        <p:spPr>
          <a:xfrm>
            <a:off x="5817996" y="1145656"/>
            <a:ext cx="6374004"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973129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474D06-320A-E945-8693-12E70223EC6B}"/>
              </a:ext>
            </a:extLst>
          </p:cNvPr>
          <p:cNvSpPr>
            <a:spLocks noGrp="1"/>
          </p:cNvSpPr>
          <p:nvPr>
            <p:ph type="title"/>
          </p:nvPr>
        </p:nvSpPr>
        <p:spPr/>
        <p:txBody>
          <a:bodyPr/>
          <a:lstStyle/>
          <a:p>
            <a:r>
              <a:rPr lang="en-US" dirty="0"/>
              <a:t>Affordable Housing Partners</a:t>
            </a:r>
          </a:p>
        </p:txBody>
      </p:sp>
      <p:sp>
        <p:nvSpPr>
          <p:cNvPr id="3" name="Content Placeholder 2">
            <a:extLst>
              <a:ext uri="{FF2B5EF4-FFF2-40B4-BE49-F238E27FC236}">
                <a16:creationId xmlns:a16="http://schemas.microsoft.com/office/drawing/2014/main" xmlns="" id="{4188CD29-476C-154E-888C-A3A3C2590BE0}"/>
              </a:ext>
            </a:extLst>
          </p:cNvPr>
          <p:cNvSpPr>
            <a:spLocks noGrp="1"/>
          </p:cNvSpPr>
          <p:nvPr>
            <p:ph idx="1"/>
          </p:nvPr>
        </p:nvSpPr>
        <p:spPr>
          <a:xfrm>
            <a:off x="884583" y="1735105"/>
            <a:ext cx="10469217" cy="4534982"/>
          </a:xfrm>
        </p:spPr>
        <p:txBody>
          <a:bodyPr>
            <a:normAutofit fontScale="92500" lnSpcReduction="20000"/>
          </a:bodyPr>
          <a:lstStyle/>
          <a:p>
            <a:pPr marL="0" indent="0">
              <a:lnSpc>
                <a:spcPct val="100000"/>
              </a:lnSpc>
              <a:buNone/>
              <a:defRPr/>
            </a:pPr>
            <a:r>
              <a:rPr lang="en-US" b="1" dirty="0">
                <a:solidFill>
                  <a:schemeClr val="tx1"/>
                </a:solidFill>
              </a:rPr>
              <a:t>The Maryland Partnership for Affordable Housing (MPAH):</a:t>
            </a:r>
          </a:p>
          <a:p>
            <a:pPr marL="461963" indent="-233363">
              <a:lnSpc>
                <a:spcPct val="100000"/>
              </a:lnSpc>
              <a:defRPr/>
            </a:pPr>
            <a:r>
              <a:rPr lang="en-US" dirty="0">
                <a:solidFill>
                  <a:schemeClr val="tx1"/>
                </a:solidFill>
              </a:rPr>
              <a:t>Began in 2011 with grant funding from the Centers for Medicare and Medicaid Services (CMS) and HUD</a:t>
            </a:r>
          </a:p>
          <a:p>
            <a:pPr marL="461963" indent="-233363">
              <a:lnSpc>
                <a:spcPct val="100000"/>
              </a:lnSpc>
              <a:defRPr/>
            </a:pPr>
            <a:r>
              <a:rPr lang="en-US" dirty="0">
                <a:solidFill>
                  <a:schemeClr val="tx1"/>
                </a:solidFill>
              </a:rPr>
              <a:t>Collaborative partners included the Maryland Department of Health’s </a:t>
            </a:r>
            <a:r>
              <a:rPr lang="en-US" dirty="0"/>
              <a:t>BHA and Developmental Disabilities Administration (DDA), Money Follows Person, Department of Housing and Community Development (DHCD), Maryland Department Of Disabilities (MDOD), </a:t>
            </a:r>
            <a:r>
              <a:rPr lang="en-US" dirty="0">
                <a:solidFill>
                  <a:schemeClr val="tx1"/>
                </a:solidFill>
              </a:rPr>
              <a:t>Centers for Independent Living (CILS), consumer organizations, and housing developers</a:t>
            </a:r>
          </a:p>
          <a:p>
            <a:pPr marL="461963" indent="-233363">
              <a:lnSpc>
                <a:spcPct val="100000"/>
              </a:lnSpc>
              <a:defRPr/>
            </a:pPr>
            <a:r>
              <a:rPr lang="en-US" dirty="0">
                <a:solidFill>
                  <a:schemeClr val="tx1"/>
                </a:solidFill>
              </a:rPr>
              <a:t>Implementation and maintenance of an internet-based affordable housing registry through DHCD and MDOD at </a:t>
            </a:r>
            <a:r>
              <a:rPr lang="en-US" dirty="0">
                <a:solidFill>
                  <a:schemeClr val="tx1"/>
                </a:solidFill>
                <a:hlinkClick r:id="rId2"/>
              </a:rPr>
              <a:t>www.mdhousingsearch.org</a:t>
            </a:r>
            <a:r>
              <a:rPr lang="en-US" dirty="0">
                <a:solidFill>
                  <a:schemeClr val="tx1"/>
                </a:solidFill>
              </a:rPr>
              <a:t> and </a:t>
            </a:r>
            <a:r>
              <a:rPr lang="en-US" dirty="0">
                <a:solidFill>
                  <a:schemeClr val="tx1"/>
                </a:solidFill>
                <a:hlinkClick r:id="rId3"/>
              </a:rPr>
              <a:t>www.socialserve.com</a:t>
            </a:r>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xmlns="" id="{5AEBE6BC-8DBC-B346-A82C-9A26E5046B27}"/>
              </a:ext>
            </a:extLst>
          </p:cNvPr>
          <p:cNvSpPr>
            <a:spLocks noGrp="1"/>
          </p:cNvSpPr>
          <p:nvPr>
            <p:ph type="sldNum" sz="quarter" idx="12"/>
          </p:nvPr>
        </p:nvSpPr>
        <p:spPr/>
        <p:txBody>
          <a:bodyPr/>
          <a:lstStyle/>
          <a:p>
            <a:fld id="{D275CE6D-5C38-C543-B8AD-F8110668FDF9}" type="slidenum">
              <a:rPr lang="en-US" smtClean="0"/>
              <a:pPr/>
              <a:t>44</a:t>
            </a:fld>
            <a:endParaRPr lang="en-US" dirty="0"/>
          </a:p>
        </p:txBody>
      </p:sp>
      <p:sp>
        <p:nvSpPr>
          <p:cNvPr id="5" name="Text Placeholder 4">
            <a:extLst>
              <a:ext uri="{FF2B5EF4-FFF2-40B4-BE49-F238E27FC236}">
                <a16:creationId xmlns:a16="http://schemas.microsoft.com/office/drawing/2014/main" xmlns="" id="{8E5B7647-4E88-404F-BB0C-F18353DB9538}"/>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14819FB2-34F1-0C4B-ABC0-5ADFB1CF9B40}"/>
              </a:ext>
            </a:extLst>
          </p:cNvPr>
          <p:cNvCxnSpPr>
            <a:cxnSpLocks/>
          </p:cNvCxnSpPr>
          <p:nvPr/>
        </p:nvCxnSpPr>
        <p:spPr>
          <a:xfrm>
            <a:off x="9515789" y="1145656"/>
            <a:ext cx="2676211"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418436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391553-F4E3-964E-B2CF-483EA59649A7}"/>
              </a:ext>
            </a:extLst>
          </p:cNvPr>
          <p:cNvSpPr>
            <a:spLocks noGrp="1"/>
          </p:cNvSpPr>
          <p:nvPr>
            <p:ph type="title"/>
          </p:nvPr>
        </p:nvSpPr>
        <p:spPr/>
        <p:txBody>
          <a:bodyPr/>
          <a:lstStyle/>
          <a:p>
            <a:r>
              <a:rPr lang="en-US" dirty="0"/>
              <a:t>Affordable Housing Partners</a:t>
            </a:r>
          </a:p>
        </p:txBody>
      </p:sp>
      <p:sp>
        <p:nvSpPr>
          <p:cNvPr id="3" name="Content Placeholder 2">
            <a:extLst>
              <a:ext uri="{FF2B5EF4-FFF2-40B4-BE49-F238E27FC236}">
                <a16:creationId xmlns:a16="http://schemas.microsoft.com/office/drawing/2014/main" xmlns="" id="{801E2989-E5A4-024E-9D23-0FF5509F9DFB}"/>
              </a:ext>
            </a:extLst>
          </p:cNvPr>
          <p:cNvSpPr>
            <a:spLocks noGrp="1"/>
          </p:cNvSpPr>
          <p:nvPr>
            <p:ph idx="1"/>
          </p:nvPr>
        </p:nvSpPr>
        <p:spPr>
          <a:xfrm>
            <a:off x="884583" y="1701807"/>
            <a:ext cx="10469217" cy="4514885"/>
          </a:xfrm>
        </p:spPr>
        <p:txBody>
          <a:bodyPr>
            <a:normAutofit fontScale="92500" lnSpcReduction="10000"/>
          </a:bodyPr>
          <a:lstStyle/>
          <a:p>
            <a:pPr marL="0" indent="0">
              <a:lnSpc>
                <a:spcPct val="110000"/>
              </a:lnSpc>
              <a:buNone/>
              <a:defRPr/>
            </a:pPr>
            <a:r>
              <a:rPr lang="en-US" i="1" dirty="0">
                <a:solidFill>
                  <a:schemeClr val="tx1"/>
                </a:solidFill>
              </a:rPr>
              <a:t>(continued)</a:t>
            </a:r>
            <a:endParaRPr lang="en-US" b="1" dirty="0">
              <a:solidFill>
                <a:schemeClr val="tx1"/>
              </a:solidFill>
            </a:endParaRPr>
          </a:p>
          <a:p>
            <a:pPr marL="458788" indent="-209550">
              <a:lnSpc>
                <a:spcPct val="110000"/>
              </a:lnSpc>
              <a:defRPr/>
            </a:pPr>
            <a:r>
              <a:rPr lang="en-US" dirty="0">
                <a:solidFill>
                  <a:schemeClr val="tx1"/>
                </a:solidFill>
              </a:rPr>
              <a:t>Applied to HUD for Section 811 PRA Demonstration Project was awarded $20.7 million between two awards to develop 300 units of HUD 811 Project-based rental assistance</a:t>
            </a:r>
          </a:p>
          <a:p>
            <a:pPr marL="458788" indent="-209550">
              <a:lnSpc>
                <a:spcPct val="110000"/>
              </a:lnSpc>
              <a:defRPr/>
            </a:pPr>
            <a:r>
              <a:rPr lang="en-US" dirty="0">
                <a:solidFill>
                  <a:schemeClr val="tx1"/>
                </a:solidFill>
              </a:rPr>
              <a:t>DHCD is currently working with </a:t>
            </a:r>
            <a:r>
              <a:rPr lang="en-US" dirty="0"/>
              <a:t>MPAH</a:t>
            </a:r>
            <a:r>
              <a:rPr lang="en-US" dirty="0">
                <a:solidFill>
                  <a:schemeClr val="tx1"/>
                </a:solidFill>
              </a:rPr>
              <a:t> housing developers to create or rehab existing housing and are training case managers to assist individuals. The Social Serve registry is used to determine eligibility and place individuals on waiting lists</a:t>
            </a:r>
          </a:p>
          <a:p>
            <a:pPr marL="458788" indent="-209550">
              <a:lnSpc>
                <a:spcPct val="110000"/>
              </a:lnSpc>
              <a:defRPr/>
            </a:pPr>
            <a:r>
              <a:rPr lang="en-US" dirty="0">
                <a:solidFill>
                  <a:schemeClr val="tx1"/>
                </a:solidFill>
              </a:rPr>
              <a:t>811 housing first became available in 2016 and 2017 and will continue through 2019</a:t>
            </a:r>
          </a:p>
          <a:p>
            <a:endParaRPr lang="en-US" dirty="0"/>
          </a:p>
        </p:txBody>
      </p:sp>
      <p:sp>
        <p:nvSpPr>
          <p:cNvPr id="4" name="Slide Number Placeholder 3">
            <a:extLst>
              <a:ext uri="{FF2B5EF4-FFF2-40B4-BE49-F238E27FC236}">
                <a16:creationId xmlns:a16="http://schemas.microsoft.com/office/drawing/2014/main" xmlns="" id="{A4D1D7D5-3AA5-C84A-83A9-3DC769287F2F}"/>
              </a:ext>
            </a:extLst>
          </p:cNvPr>
          <p:cNvSpPr>
            <a:spLocks noGrp="1"/>
          </p:cNvSpPr>
          <p:nvPr>
            <p:ph type="sldNum" sz="quarter" idx="12"/>
          </p:nvPr>
        </p:nvSpPr>
        <p:spPr/>
        <p:txBody>
          <a:bodyPr/>
          <a:lstStyle/>
          <a:p>
            <a:fld id="{D275CE6D-5C38-C543-B8AD-F8110668FDF9}" type="slidenum">
              <a:rPr lang="en-US" smtClean="0"/>
              <a:pPr/>
              <a:t>45</a:t>
            </a:fld>
            <a:endParaRPr lang="en-US" dirty="0"/>
          </a:p>
        </p:txBody>
      </p:sp>
      <p:sp>
        <p:nvSpPr>
          <p:cNvPr id="5" name="Text Placeholder 4">
            <a:extLst>
              <a:ext uri="{FF2B5EF4-FFF2-40B4-BE49-F238E27FC236}">
                <a16:creationId xmlns:a16="http://schemas.microsoft.com/office/drawing/2014/main" xmlns="" id="{8A422287-2D65-D54C-9D7A-27B11EA19CC3}"/>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B5D0FD2C-966B-2242-9A06-B9DA8A50DD0B}"/>
              </a:ext>
            </a:extLst>
          </p:cNvPr>
          <p:cNvCxnSpPr>
            <a:cxnSpLocks/>
          </p:cNvCxnSpPr>
          <p:nvPr/>
        </p:nvCxnSpPr>
        <p:spPr>
          <a:xfrm>
            <a:off x="9515789" y="1145656"/>
            <a:ext cx="2676211"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318313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C1F0B9-D14B-3C4C-A48E-F556071A3826}"/>
              </a:ext>
            </a:extLst>
          </p:cNvPr>
          <p:cNvSpPr>
            <a:spLocks noGrp="1"/>
          </p:cNvSpPr>
          <p:nvPr>
            <p:ph type="title"/>
          </p:nvPr>
        </p:nvSpPr>
        <p:spPr/>
        <p:txBody>
          <a:bodyPr/>
          <a:lstStyle/>
          <a:p>
            <a:r>
              <a:rPr lang="en-US" dirty="0"/>
              <a:t>811 PRA Overview</a:t>
            </a:r>
          </a:p>
        </p:txBody>
      </p:sp>
      <p:sp>
        <p:nvSpPr>
          <p:cNvPr id="3" name="Content Placeholder 2">
            <a:extLst>
              <a:ext uri="{FF2B5EF4-FFF2-40B4-BE49-F238E27FC236}">
                <a16:creationId xmlns:a16="http://schemas.microsoft.com/office/drawing/2014/main" xmlns="" id="{D1664BE1-0AF5-B046-9FA6-17C3C1758296}"/>
              </a:ext>
            </a:extLst>
          </p:cNvPr>
          <p:cNvSpPr>
            <a:spLocks noGrp="1"/>
          </p:cNvSpPr>
          <p:nvPr>
            <p:ph idx="1"/>
          </p:nvPr>
        </p:nvSpPr>
        <p:spPr>
          <a:xfrm>
            <a:off x="884583" y="1825625"/>
            <a:ext cx="10469217" cy="4351338"/>
          </a:xfrm>
        </p:spPr>
        <p:txBody>
          <a:bodyPr/>
          <a:lstStyle/>
          <a:p>
            <a:pPr marL="0" indent="0">
              <a:lnSpc>
                <a:spcPct val="100000"/>
              </a:lnSpc>
              <a:spcAft>
                <a:spcPts val="900"/>
              </a:spcAft>
              <a:buNone/>
            </a:pPr>
            <a:r>
              <a:rPr lang="en-US" sz="2600" b="1" dirty="0">
                <a:solidFill>
                  <a:srgbClr val="980000"/>
                </a:solidFill>
              </a:rPr>
              <a:t>Goal: 300 permanent supported housing units</a:t>
            </a:r>
          </a:p>
          <a:p>
            <a:pPr marL="0" indent="0">
              <a:lnSpc>
                <a:spcPct val="100000"/>
              </a:lnSpc>
              <a:spcAft>
                <a:spcPts val="900"/>
              </a:spcAft>
              <a:buNone/>
            </a:pPr>
            <a:r>
              <a:rPr lang="en-US" sz="2600" b="1" dirty="0">
                <a:solidFill>
                  <a:schemeClr val="tx1"/>
                </a:solidFill>
              </a:rPr>
              <a:t>Program Type: </a:t>
            </a:r>
          </a:p>
          <a:p>
            <a:pPr marL="458788" lvl="1" indent="-239713">
              <a:lnSpc>
                <a:spcPct val="100000"/>
              </a:lnSpc>
            </a:pPr>
            <a:r>
              <a:rPr lang="en-US" sz="2600" dirty="0">
                <a:solidFill>
                  <a:schemeClr val="tx1"/>
                </a:solidFill>
              </a:rPr>
              <a:t>Project Based Rental Assistance</a:t>
            </a:r>
          </a:p>
          <a:p>
            <a:pPr marL="458788" lvl="1" indent="-239713">
              <a:lnSpc>
                <a:spcPct val="100000"/>
              </a:lnSpc>
            </a:pPr>
            <a:r>
              <a:rPr lang="en-US" sz="2600" dirty="0">
                <a:solidFill>
                  <a:schemeClr val="tx1"/>
                </a:solidFill>
              </a:rPr>
              <a:t>Located in multi-family housing developed with affordable housing development funds</a:t>
            </a:r>
          </a:p>
          <a:p>
            <a:pPr marL="458788" lvl="1" indent="-239713">
              <a:lnSpc>
                <a:spcPct val="100000"/>
              </a:lnSpc>
            </a:pPr>
            <a:r>
              <a:rPr lang="en-US" sz="2600" dirty="0">
                <a:solidFill>
                  <a:schemeClr val="tx1"/>
                </a:solidFill>
              </a:rPr>
              <a:t>Integrated — no more than 25 percent of units designated for people with disabilities</a:t>
            </a:r>
          </a:p>
          <a:p>
            <a:endParaRPr lang="en-US" dirty="0"/>
          </a:p>
        </p:txBody>
      </p:sp>
      <p:sp>
        <p:nvSpPr>
          <p:cNvPr id="4" name="Slide Number Placeholder 3">
            <a:extLst>
              <a:ext uri="{FF2B5EF4-FFF2-40B4-BE49-F238E27FC236}">
                <a16:creationId xmlns:a16="http://schemas.microsoft.com/office/drawing/2014/main" xmlns="" id="{799CD483-58F7-D24B-BC4B-E08A71330152}"/>
              </a:ext>
            </a:extLst>
          </p:cNvPr>
          <p:cNvSpPr>
            <a:spLocks noGrp="1"/>
          </p:cNvSpPr>
          <p:nvPr>
            <p:ph type="sldNum" sz="quarter" idx="12"/>
          </p:nvPr>
        </p:nvSpPr>
        <p:spPr/>
        <p:txBody>
          <a:bodyPr/>
          <a:lstStyle/>
          <a:p>
            <a:fld id="{D275CE6D-5C38-C543-B8AD-F8110668FDF9}" type="slidenum">
              <a:rPr lang="en-US" smtClean="0"/>
              <a:pPr/>
              <a:t>46</a:t>
            </a:fld>
            <a:endParaRPr lang="en-US" dirty="0"/>
          </a:p>
        </p:txBody>
      </p:sp>
      <p:sp>
        <p:nvSpPr>
          <p:cNvPr id="5" name="Text Placeholder 4">
            <a:extLst>
              <a:ext uri="{FF2B5EF4-FFF2-40B4-BE49-F238E27FC236}">
                <a16:creationId xmlns:a16="http://schemas.microsoft.com/office/drawing/2014/main" xmlns="" id="{A40CA119-0535-4C40-B5F2-8F3CA15154D2}"/>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4DBDB9D2-316C-E445-9FDD-8C2B9540CF3A}"/>
              </a:ext>
            </a:extLst>
          </p:cNvPr>
          <p:cNvCxnSpPr>
            <a:cxnSpLocks/>
          </p:cNvCxnSpPr>
          <p:nvPr/>
        </p:nvCxnSpPr>
        <p:spPr>
          <a:xfrm>
            <a:off x="6380703" y="1145656"/>
            <a:ext cx="5811297"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089127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F63FBF-D53A-F447-81D8-0C94F88A9228}"/>
              </a:ext>
            </a:extLst>
          </p:cNvPr>
          <p:cNvSpPr>
            <a:spLocks noGrp="1"/>
          </p:cNvSpPr>
          <p:nvPr>
            <p:ph type="title"/>
          </p:nvPr>
        </p:nvSpPr>
        <p:spPr/>
        <p:txBody>
          <a:bodyPr/>
          <a:lstStyle/>
          <a:p>
            <a:r>
              <a:rPr lang="en-US" dirty="0"/>
              <a:t>811 PRA Overview</a:t>
            </a:r>
          </a:p>
        </p:txBody>
      </p:sp>
      <p:sp>
        <p:nvSpPr>
          <p:cNvPr id="3" name="Content Placeholder 2">
            <a:extLst>
              <a:ext uri="{FF2B5EF4-FFF2-40B4-BE49-F238E27FC236}">
                <a16:creationId xmlns:a16="http://schemas.microsoft.com/office/drawing/2014/main" xmlns="" id="{FF8B6790-9CBE-4E46-8EC3-88D5DAF2F01A}"/>
              </a:ext>
            </a:extLst>
          </p:cNvPr>
          <p:cNvSpPr>
            <a:spLocks noGrp="1"/>
          </p:cNvSpPr>
          <p:nvPr>
            <p:ph idx="1"/>
          </p:nvPr>
        </p:nvSpPr>
        <p:spPr>
          <a:xfrm>
            <a:off x="884583" y="1825625"/>
            <a:ext cx="10469217" cy="4351338"/>
          </a:xfrm>
        </p:spPr>
        <p:txBody>
          <a:bodyPr/>
          <a:lstStyle/>
          <a:p>
            <a:pPr marL="7144" lvl="1" indent="0">
              <a:spcAft>
                <a:spcPts val="450"/>
              </a:spcAft>
              <a:buNone/>
            </a:pPr>
            <a:r>
              <a:rPr lang="en-US" sz="2600" b="1" dirty="0">
                <a:solidFill>
                  <a:schemeClr val="tx1"/>
                </a:solidFill>
              </a:rPr>
              <a:t>Eligible Applicants: </a:t>
            </a:r>
            <a:endParaRPr lang="en-US" sz="2600" dirty="0">
              <a:solidFill>
                <a:schemeClr val="tx1"/>
              </a:solidFill>
            </a:endParaRPr>
          </a:p>
          <a:p>
            <a:pPr marL="458788" lvl="1" indent="-260350"/>
            <a:r>
              <a:rPr lang="en-US" sz="2600" dirty="0">
                <a:solidFill>
                  <a:schemeClr val="tx1"/>
                </a:solidFill>
              </a:rPr>
              <a:t>Age 18 to under age 62 at time of leasing</a:t>
            </a:r>
          </a:p>
          <a:p>
            <a:pPr marL="458788" lvl="1" indent="-260350"/>
            <a:r>
              <a:rPr lang="en-US" sz="2600" dirty="0">
                <a:solidFill>
                  <a:schemeClr val="tx1"/>
                </a:solidFill>
              </a:rPr>
              <a:t>Disabled as defined by HUD</a:t>
            </a:r>
          </a:p>
          <a:p>
            <a:pPr marL="458788" lvl="1" indent="-260350"/>
            <a:r>
              <a:rPr lang="en-US" sz="2600" dirty="0">
                <a:solidFill>
                  <a:schemeClr val="tx1"/>
                </a:solidFill>
              </a:rPr>
              <a:t>Medicaid recipients</a:t>
            </a:r>
          </a:p>
          <a:p>
            <a:pPr marL="458788" lvl="1" indent="-260350"/>
            <a:r>
              <a:rPr lang="en-US" sz="2600" dirty="0">
                <a:solidFill>
                  <a:schemeClr val="tx1"/>
                </a:solidFill>
              </a:rPr>
              <a:t>Income at or below 30 percent AMI — includes SSI level income</a:t>
            </a:r>
          </a:p>
          <a:p>
            <a:pPr marL="342900" lvl="1" indent="0">
              <a:spcAft>
                <a:spcPts val="450"/>
              </a:spcAft>
              <a:buNone/>
            </a:pPr>
            <a:endParaRPr lang="en-US" sz="2600" b="1" u="sng" dirty="0">
              <a:solidFill>
                <a:srgbClr val="C00000"/>
              </a:solidFill>
            </a:endParaRPr>
          </a:p>
          <a:p>
            <a:pPr marL="7144" lvl="1" indent="0">
              <a:spcAft>
                <a:spcPts val="450"/>
              </a:spcAft>
              <a:buNone/>
            </a:pPr>
            <a:r>
              <a:rPr lang="en-US" sz="2600" b="1" dirty="0">
                <a:solidFill>
                  <a:schemeClr val="tx1"/>
                </a:solidFill>
              </a:rPr>
              <a:t>Tenant Rent Contribution:</a:t>
            </a:r>
            <a:endParaRPr lang="en-US" sz="2600" dirty="0">
              <a:solidFill>
                <a:schemeClr val="tx1"/>
              </a:solidFill>
            </a:endParaRPr>
          </a:p>
          <a:p>
            <a:pPr marL="458788" lvl="1" indent="-230188">
              <a:spcAft>
                <a:spcPts val="450"/>
              </a:spcAft>
            </a:pPr>
            <a:r>
              <a:rPr lang="en-US" sz="2600" dirty="0">
                <a:solidFill>
                  <a:schemeClr val="tx1"/>
                </a:solidFill>
              </a:rPr>
              <a:t>30 percent of income for rent and utilities combined</a:t>
            </a:r>
          </a:p>
          <a:p>
            <a:endParaRPr lang="en-US" dirty="0"/>
          </a:p>
        </p:txBody>
      </p:sp>
      <p:sp>
        <p:nvSpPr>
          <p:cNvPr id="4" name="Slide Number Placeholder 3">
            <a:extLst>
              <a:ext uri="{FF2B5EF4-FFF2-40B4-BE49-F238E27FC236}">
                <a16:creationId xmlns:a16="http://schemas.microsoft.com/office/drawing/2014/main" xmlns="" id="{1A56D65E-6EB1-DC44-9225-78818D53F78F}"/>
              </a:ext>
            </a:extLst>
          </p:cNvPr>
          <p:cNvSpPr>
            <a:spLocks noGrp="1"/>
          </p:cNvSpPr>
          <p:nvPr>
            <p:ph type="sldNum" sz="quarter" idx="12"/>
          </p:nvPr>
        </p:nvSpPr>
        <p:spPr/>
        <p:txBody>
          <a:bodyPr/>
          <a:lstStyle/>
          <a:p>
            <a:fld id="{D275CE6D-5C38-C543-B8AD-F8110668FDF9}" type="slidenum">
              <a:rPr lang="en-US" smtClean="0"/>
              <a:pPr/>
              <a:t>47</a:t>
            </a:fld>
            <a:endParaRPr lang="en-US" dirty="0"/>
          </a:p>
        </p:txBody>
      </p:sp>
      <p:sp>
        <p:nvSpPr>
          <p:cNvPr id="5" name="Text Placeholder 4">
            <a:extLst>
              <a:ext uri="{FF2B5EF4-FFF2-40B4-BE49-F238E27FC236}">
                <a16:creationId xmlns:a16="http://schemas.microsoft.com/office/drawing/2014/main" xmlns="" id="{A75BED4D-FA82-F24A-9155-7F3325603C9D}"/>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015176FA-11F3-F345-A9FF-585DB7616F41}"/>
              </a:ext>
            </a:extLst>
          </p:cNvPr>
          <p:cNvCxnSpPr>
            <a:cxnSpLocks/>
          </p:cNvCxnSpPr>
          <p:nvPr/>
        </p:nvCxnSpPr>
        <p:spPr>
          <a:xfrm>
            <a:off x="6380703" y="1145656"/>
            <a:ext cx="5811297"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642366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FF9008-C59E-5F47-816B-D0BD542A0770}"/>
              </a:ext>
            </a:extLst>
          </p:cNvPr>
          <p:cNvSpPr>
            <a:spLocks noGrp="1"/>
          </p:cNvSpPr>
          <p:nvPr>
            <p:ph type="title"/>
          </p:nvPr>
        </p:nvSpPr>
        <p:spPr/>
        <p:txBody>
          <a:bodyPr/>
          <a:lstStyle/>
          <a:p>
            <a:r>
              <a:rPr lang="en-US" dirty="0"/>
              <a:t>811 PRA Population</a:t>
            </a:r>
          </a:p>
        </p:txBody>
      </p:sp>
      <p:sp>
        <p:nvSpPr>
          <p:cNvPr id="3" name="Content Placeholder 2">
            <a:extLst>
              <a:ext uri="{FF2B5EF4-FFF2-40B4-BE49-F238E27FC236}">
                <a16:creationId xmlns:a16="http://schemas.microsoft.com/office/drawing/2014/main" xmlns="" id="{75433225-6A0B-824F-9AFB-8D93E973CCA5}"/>
              </a:ext>
            </a:extLst>
          </p:cNvPr>
          <p:cNvSpPr>
            <a:spLocks noGrp="1"/>
          </p:cNvSpPr>
          <p:nvPr>
            <p:ph idx="1"/>
          </p:nvPr>
        </p:nvSpPr>
        <p:spPr>
          <a:xfrm>
            <a:off x="884583" y="1825625"/>
            <a:ext cx="10469217" cy="4351338"/>
          </a:xfrm>
        </p:spPr>
        <p:txBody>
          <a:bodyPr>
            <a:normAutofit/>
          </a:bodyPr>
          <a:lstStyle/>
          <a:p>
            <a:pPr marL="385763" indent="-385763">
              <a:lnSpc>
                <a:spcPct val="100000"/>
              </a:lnSpc>
              <a:buFont typeface="+mj-lt"/>
              <a:buAutoNum type="arabicPeriod"/>
            </a:pPr>
            <a:r>
              <a:rPr lang="en-US" sz="2600" b="1" dirty="0"/>
              <a:t>Institutionalized:</a:t>
            </a:r>
            <a:r>
              <a:rPr lang="en-US" sz="2600" dirty="0"/>
              <a:t> Nursing facility, Intermediate Care Facilities for Individuals with Intellectual Disability, state psychiatric hospital or hospital where assistance is available under Medicaid</a:t>
            </a:r>
          </a:p>
          <a:p>
            <a:pPr marL="385763" indent="-385763">
              <a:lnSpc>
                <a:spcPct val="100000"/>
              </a:lnSpc>
              <a:buFont typeface="+mj-lt"/>
              <a:buAutoNum type="arabicPeriod"/>
            </a:pPr>
            <a:r>
              <a:rPr lang="en-US" sz="2600" b="1" dirty="0"/>
              <a:t>At risk of institutionalization due to current housing situation: </a:t>
            </a:r>
            <a:r>
              <a:rPr lang="en-US" sz="2600" dirty="0"/>
              <a:t>Homebound or deplorable housing conditions</a:t>
            </a:r>
          </a:p>
          <a:p>
            <a:pPr marL="385763" indent="-385763">
              <a:lnSpc>
                <a:spcPct val="100000"/>
              </a:lnSpc>
              <a:buFont typeface="+mj-lt"/>
              <a:buAutoNum type="arabicPeriod"/>
            </a:pPr>
            <a:r>
              <a:rPr lang="en-US" sz="2600" b="1" dirty="0"/>
              <a:t>Moving to independent renting:</a:t>
            </a:r>
            <a:r>
              <a:rPr lang="en-US" sz="2600" dirty="0"/>
              <a:t> DDA Community Pathways waiver Group Home and Assisted Living Unit, Brain Injury Waiver ALU, BHA Residential Rehabilitation Program</a:t>
            </a:r>
          </a:p>
          <a:p>
            <a:endParaRPr lang="en-US" dirty="0"/>
          </a:p>
        </p:txBody>
      </p:sp>
      <p:sp>
        <p:nvSpPr>
          <p:cNvPr id="4" name="Slide Number Placeholder 3">
            <a:extLst>
              <a:ext uri="{FF2B5EF4-FFF2-40B4-BE49-F238E27FC236}">
                <a16:creationId xmlns:a16="http://schemas.microsoft.com/office/drawing/2014/main" xmlns="" id="{D71D0DFA-37F1-7148-82B7-E37E95CBA147}"/>
              </a:ext>
            </a:extLst>
          </p:cNvPr>
          <p:cNvSpPr>
            <a:spLocks noGrp="1"/>
          </p:cNvSpPr>
          <p:nvPr>
            <p:ph type="sldNum" sz="quarter" idx="12"/>
          </p:nvPr>
        </p:nvSpPr>
        <p:spPr/>
        <p:txBody>
          <a:bodyPr/>
          <a:lstStyle/>
          <a:p>
            <a:fld id="{D275CE6D-5C38-C543-B8AD-F8110668FDF9}" type="slidenum">
              <a:rPr lang="en-US" smtClean="0"/>
              <a:pPr/>
              <a:t>48</a:t>
            </a:fld>
            <a:endParaRPr lang="en-US" dirty="0"/>
          </a:p>
        </p:txBody>
      </p:sp>
      <p:sp>
        <p:nvSpPr>
          <p:cNvPr id="5" name="Text Placeholder 4">
            <a:extLst>
              <a:ext uri="{FF2B5EF4-FFF2-40B4-BE49-F238E27FC236}">
                <a16:creationId xmlns:a16="http://schemas.microsoft.com/office/drawing/2014/main" xmlns="" id="{5E9E09DE-E96E-AE4D-B424-BDD1446D1C76}"/>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BB073817-B17A-0844-B254-4ED4E68E84DF}"/>
              </a:ext>
            </a:extLst>
          </p:cNvPr>
          <p:cNvCxnSpPr>
            <a:cxnSpLocks/>
          </p:cNvCxnSpPr>
          <p:nvPr/>
        </p:nvCxnSpPr>
        <p:spPr>
          <a:xfrm>
            <a:off x="6873073" y="1145656"/>
            <a:ext cx="5318927"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4021499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FF9008-C59E-5F47-816B-D0BD542A0770}"/>
              </a:ext>
            </a:extLst>
          </p:cNvPr>
          <p:cNvSpPr>
            <a:spLocks noGrp="1"/>
          </p:cNvSpPr>
          <p:nvPr>
            <p:ph type="title"/>
          </p:nvPr>
        </p:nvSpPr>
        <p:spPr/>
        <p:txBody>
          <a:bodyPr/>
          <a:lstStyle/>
          <a:p>
            <a:r>
              <a:rPr lang="en-US" dirty="0"/>
              <a:t>811 PRA Population</a:t>
            </a:r>
          </a:p>
        </p:txBody>
      </p:sp>
      <p:sp>
        <p:nvSpPr>
          <p:cNvPr id="3" name="Content Placeholder 2">
            <a:extLst>
              <a:ext uri="{FF2B5EF4-FFF2-40B4-BE49-F238E27FC236}">
                <a16:creationId xmlns:a16="http://schemas.microsoft.com/office/drawing/2014/main" xmlns="" id="{75433225-6A0B-824F-9AFB-8D93E973CCA5}"/>
              </a:ext>
            </a:extLst>
          </p:cNvPr>
          <p:cNvSpPr>
            <a:spLocks noGrp="1"/>
          </p:cNvSpPr>
          <p:nvPr>
            <p:ph idx="1"/>
          </p:nvPr>
        </p:nvSpPr>
        <p:spPr>
          <a:xfrm>
            <a:off x="884583" y="1825625"/>
            <a:ext cx="10469217" cy="4351338"/>
          </a:xfrm>
        </p:spPr>
        <p:txBody>
          <a:bodyPr>
            <a:normAutofit/>
          </a:bodyPr>
          <a:lstStyle/>
          <a:p>
            <a:pPr marL="0" indent="0">
              <a:lnSpc>
                <a:spcPct val="100000"/>
              </a:lnSpc>
              <a:buNone/>
            </a:pPr>
            <a:r>
              <a:rPr lang="en-US" sz="2600" i="1" dirty="0"/>
              <a:t>(continued)</a:t>
            </a:r>
          </a:p>
          <a:p>
            <a:pPr marL="0" indent="0">
              <a:lnSpc>
                <a:spcPct val="100000"/>
              </a:lnSpc>
              <a:buNone/>
            </a:pPr>
            <a:r>
              <a:rPr lang="en-US" sz="2600" b="1" dirty="0"/>
              <a:t>4.   Homeless (as defined by HEARTH Act) in this order:</a:t>
            </a:r>
            <a:endParaRPr lang="en-US" sz="2600" dirty="0"/>
          </a:p>
          <a:p>
            <a:pPr marL="603647" indent="-173831">
              <a:lnSpc>
                <a:spcPct val="100000"/>
              </a:lnSpc>
            </a:pPr>
            <a:r>
              <a:rPr lang="en-US" sz="2600" dirty="0"/>
              <a:t>Actually homeless</a:t>
            </a:r>
          </a:p>
          <a:p>
            <a:pPr marL="603647" indent="-173831">
              <a:lnSpc>
                <a:spcPct val="100000"/>
              </a:lnSpc>
            </a:pPr>
            <a:r>
              <a:rPr lang="en-US" sz="2600" dirty="0"/>
              <a:t>Imminent risk of homelessness</a:t>
            </a:r>
          </a:p>
          <a:p>
            <a:pPr marL="603647" indent="-173831">
              <a:lnSpc>
                <a:spcPct val="100000"/>
              </a:lnSpc>
            </a:pPr>
            <a:r>
              <a:rPr lang="en-US" sz="2600" dirty="0"/>
              <a:t>Homeless under other Federal statutes (i.e., unaccompanied youth/families with youth)</a:t>
            </a:r>
          </a:p>
          <a:p>
            <a:pPr marL="603647" indent="-173831">
              <a:lnSpc>
                <a:spcPct val="100000"/>
              </a:lnSpc>
            </a:pPr>
            <a:r>
              <a:rPr lang="en-US" sz="2600" dirty="0"/>
              <a:t>Fleeing domestic violence</a:t>
            </a:r>
          </a:p>
          <a:p>
            <a:endParaRPr lang="en-US" dirty="0"/>
          </a:p>
        </p:txBody>
      </p:sp>
      <p:sp>
        <p:nvSpPr>
          <p:cNvPr id="4" name="Slide Number Placeholder 3">
            <a:extLst>
              <a:ext uri="{FF2B5EF4-FFF2-40B4-BE49-F238E27FC236}">
                <a16:creationId xmlns:a16="http://schemas.microsoft.com/office/drawing/2014/main" xmlns="" id="{D71D0DFA-37F1-7148-82B7-E37E95CBA147}"/>
              </a:ext>
            </a:extLst>
          </p:cNvPr>
          <p:cNvSpPr>
            <a:spLocks noGrp="1"/>
          </p:cNvSpPr>
          <p:nvPr>
            <p:ph type="sldNum" sz="quarter" idx="12"/>
          </p:nvPr>
        </p:nvSpPr>
        <p:spPr/>
        <p:txBody>
          <a:bodyPr/>
          <a:lstStyle/>
          <a:p>
            <a:fld id="{D275CE6D-5C38-C543-B8AD-F8110668FDF9}" type="slidenum">
              <a:rPr lang="en-US" smtClean="0"/>
              <a:pPr/>
              <a:t>49</a:t>
            </a:fld>
            <a:endParaRPr lang="en-US" dirty="0"/>
          </a:p>
        </p:txBody>
      </p:sp>
      <p:sp>
        <p:nvSpPr>
          <p:cNvPr id="5" name="Text Placeholder 4">
            <a:extLst>
              <a:ext uri="{FF2B5EF4-FFF2-40B4-BE49-F238E27FC236}">
                <a16:creationId xmlns:a16="http://schemas.microsoft.com/office/drawing/2014/main" xmlns="" id="{5E9E09DE-E96E-AE4D-B424-BDD1446D1C76}"/>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A594005A-9E3F-ED40-B9F1-358FA048AEE2}"/>
              </a:ext>
            </a:extLst>
          </p:cNvPr>
          <p:cNvCxnSpPr>
            <a:cxnSpLocks/>
          </p:cNvCxnSpPr>
          <p:nvPr/>
        </p:nvCxnSpPr>
        <p:spPr>
          <a:xfrm>
            <a:off x="6873073" y="1145656"/>
            <a:ext cx="5318927"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822800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4ECECD-C66E-C649-B4B4-B6D997B4673C}"/>
              </a:ext>
            </a:extLst>
          </p:cNvPr>
          <p:cNvSpPr>
            <a:spLocks noGrp="1"/>
          </p:cNvSpPr>
          <p:nvPr>
            <p:ph type="title"/>
          </p:nvPr>
        </p:nvSpPr>
        <p:spPr/>
        <p:txBody>
          <a:bodyPr/>
          <a:lstStyle/>
          <a:p>
            <a:r>
              <a:rPr lang="en-US" dirty="0"/>
              <a:t>Permanent Supportive Housing</a:t>
            </a:r>
          </a:p>
        </p:txBody>
      </p:sp>
      <p:sp>
        <p:nvSpPr>
          <p:cNvPr id="3" name="Content Placeholder 2">
            <a:extLst>
              <a:ext uri="{FF2B5EF4-FFF2-40B4-BE49-F238E27FC236}">
                <a16:creationId xmlns:a16="http://schemas.microsoft.com/office/drawing/2014/main" xmlns="" id="{C3EF3540-7578-E74A-939F-EABD1D93ECAC}"/>
              </a:ext>
            </a:extLst>
          </p:cNvPr>
          <p:cNvSpPr>
            <a:spLocks noGrp="1"/>
          </p:cNvSpPr>
          <p:nvPr>
            <p:ph idx="1"/>
          </p:nvPr>
        </p:nvSpPr>
        <p:spPr>
          <a:xfrm>
            <a:off x="884583" y="1825625"/>
            <a:ext cx="10576732" cy="4351338"/>
          </a:xfrm>
        </p:spPr>
        <p:txBody>
          <a:bodyPr/>
          <a:lstStyle/>
          <a:p>
            <a:pPr marL="0" indent="0">
              <a:lnSpc>
                <a:spcPct val="100000"/>
              </a:lnSpc>
              <a:buNone/>
            </a:pPr>
            <a:r>
              <a:rPr lang="en-US" sz="2600" b="1" dirty="0"/>
              <a:t>Permanent Supportive Housing</a:t>
            </a:r>
            <a:r>
              <a:rPr lang="en-US" sz="2600" dirty="0"/>
              <a:t> (PSH): Housing for individuals served by the Public Behavioral Health System (PBHS) where the person is the lease holder. Housing units are subsidized or affordable. Services are available but not required, and can include offsite Psychiatric Rehabilitation Program, Mental Health Case Management, or Assertive Community Treatment/Mobile Treatment.</a:t>
            </a:r>
          </a:p>
          <a:p>
            <a:endParaRPr lang="en-US" dirty="0"/>
          </a:p>
        </p:txBody>
      </p:sp>
      <p:sp>
        <p:nvSpPr>
          <p:cNvPr id="4" name="Slide Number Placeholder 3">
            <a:extLst>
              <a:ext uri="{FF2B5EF4-FFF2-40B4-BE49-F238E27FC236}">
                <a16:creationId xmlns:a16="http://schemas.microsoft.com/office/drawing/2014/main" xmlns="" id="{77B24F89-3F84-F646-AC37-38308E7678CE}"/>
              </a:ext>
            </a:extLst>
          </p:cNvPr>
          <p:cNvSpPr>
            <a:spLocks noGrp="1"/>
          </p:cNvSpPr>
          <p:nvPr>
            <p:ph type="sldNum" sz="quarter" idx="12"/>
          </p:nvPr>
        </p:nvSpPr>
        <p:spPr/>
        <p:txBody>
          <a:bodyPr/>
          <a:lstStyle/>
          <a:p>
            <a:fld id="{D275CE6D-5C38-C543-B8AD-F8110668FDF9}" type="slidenum">
              <a:rPr lang="en-US" smtClean="0"/>
              <a:pPr/>
              <a:t>5</a:t>
            </a:fld>
            <a:endParaRPr lang="en-US" dirty="0"/>
          </a:p>
        </p:txBody>
      </p:sp>
      <p:sp>
        <p:nvSpPr>
          <p:cNvPr id="5" name="Text Placeholder 4">
            <a:extLst>
              <a:ext uri="{FF2B5EF4-FFF2-40B4-BE49-F238E27FC236}">
                <a16:creationId xmlns:a16="http://schemas.microsoft.com/office/drawing/2014/main" xmlns="" id="{4276A64F-71F0-7B45-AF23-CB69F1F7AAED}"/>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4CE55954-E008-3E46-A1E5-46835F3A68F0}"/>
              </a:ext>
            </a:extLst>
          </p:cNvPr>
          <p:cNvCxnSpPr>
            <a:cxnSpLocks/>
          </p:cNvCxnSpPr>
          <p:nvPr/>
        </p:nvCxnSpPr>
        <p:spPr>
          <a:xfrm>
            <a:off x="10319657" y="1145656"/>
            <a:ext cx="1872343"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546828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9F3A15-7EB4-624F-B191-B542697559D8}"/>
              </a:ext>
            </a:extLst>
          </p:cNvPr>
          <p:cNvSpPr>
            <a:spLocks noGrp="1"/>
          </p:cNvSpPr>
          <p:nvPr>
            <p:ph type="title"/>
          </p:nvPr>
        </p:nvSpPr>
        <p:spPr/>
        <p:txBody>
          <a:bodyPr/>
          <a:lstStyle/>
          <a:p>
            <a:r>
              <a:rPr lang="en-US" dirty="0"/>
              <a:t>811 PRA Units</a:t>
            </a:r>
          </a:p>
        </p:txBody>
      </p:sp>
      <p:sp>
        <p:nvSpPr>
          <p:cNvPr id="4" name="Slide Number Placeholder 3">
            <a:extLst>
              <a:ext uri="{FF2B5EF4-FFF2-40B4-BE49-F238E27FC236}">
                <a16:creationId xmlns:a16="http://schemas.microsoft.com/office/drawing/2014/main" xmlns="" id="{88B1599A-4168-804E-B9CA-B6360170278B}"/>
              </a:ext>
            </a:extLst>
          </p:cNvPr>
          <p:cNvSpPr>
            <a:spLocks noGrp="1"/>
          </p:cNvSpPr>
          <p:nvPr>
            <p:ph type="sldNum" sz="quarter" idx="12"/>
          </p:nvPr>
        </p:nvSpPr>
        <p:spPr/>
        <p:txBody>
          <a:bodyPr/>
          <a:lstStyle/>
          <a:p>
            <a:fld id="{D275CE6D-5C38-C543-B8AD-F8110668FDF9}" type="slidenum">
              <a:rPr lang="en-US" smtClean="0">
                <a:solidFill>
                  <a:srgbClr val="000000">
                    <a:tint val="75000"/>
                  </a:srgbClr>
                </a:solidFill>
              </a:rPr>
              <a:pPr/>
              <a:t>50</a:t>
            </a:fld>
            <a:endParaRPr lang="en-US" dirty="0">
              <a:solidFill>
                <a:srgbClr val="000000">
                  <a:tint val="75000"/>
                </a:srgbClr>
              </a:solidFill>
            </a:endParaRPr>
          </a:p>
        </p:txBody>
      </p:sp>
      <p:sp>
        <p:nvSpPr>
          <p:cNvPr id="5" name="Text Placeholder 4">
            <a:extLst>
              <a:ext uri="{FF2B5EF4-FFF2-40B4-BE49-F238E27FC236}">
                <a16:creationId xmlns:a16="http://schemas.microsoft.com/office/drawing/2014/main" xmlns="" id="{E354DE86-5547-6C4F-BE6E-F7A54E966668}"/>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BACBA45B-5064-5148-A177-74B7A1F4211D}"/>
              </a:ext>
            </a:extLst>
          </p:cNvPr>
          <p:cNvCxnSpPr>
            <a:cxnSpLocks/>
          </p:cNvCxnSpPr>
          <p:nvPr/>
        </p:nvCxnSpPr>
        <p:spPr>
          <a:xfrm>
            <a:off x="5252720" y="1145656"/>
            <a:ext cx="6939280" cy="0"/>
          </a:xfrm>
          <a:prstGeom prst="straightConnector1">
            <a:avLst/>
          </a:prstGeom>
          <a:noFill/>
          <a:ln w="28575" cap="flat" cmpd="sng">
            <a:solidFill>
              <a:srgbClr val="980000"/>
            </a:solidFill>
            <a:prstDash val="solid"/>
            <a:round/>
            <a:headEnd type="none" w="lg" len="lg"/>
            <a:tailEnd type="none" w="lg" len="lg"/>
          </a:ln>
        </p:spPr>
      </p:cxnSp>
      <p:graphicFrame>
        <p:nvGraphicFramePr>
          <p:cNvPr id="8" name="Table 7">
            <a:extLst>
              <a:ext uri="{FF2B5EF4-FFF2-40B4-BE49-F238E27FC236}">
                <a16:creationId xmlns:a16="http://schemas.microsoft.com/office/drawing/2014/main" xmlns="" id="{CEE201DA-CC86-D448-A2C6-CC61B5D9D562}"/>
              </a:ext>
            </a:extLst>
          </p:cNvPr>
          <p:cNvGraphicFramePr>
            <a:graphicFrameLocks noGrp="1"/>
          </p:cNvGraphicFramePr>
          <p:nvPr>
            <p:extLst/>
          </p:nvPr>
        </p:nvGraphicFramePr>
        <p:xfrm>
          <a:off x="1163985" y="1585633"/>
          <a:ext cx="10189819" cy="4482321"/>
        </p:xfrm>
        <a:graphic>
          <a:graphicData uri="http://schemas.openxmlformats.org/drawingml/2006/table">
            <a:tbl>
              <a:tblPr firstRow="1" bandRow="1">
                <a:tableStyleId>{21E4AEA4-8DFA-4A89-87EB-49C32662AFE0}</a:tableStyleId>
              </a:tblPr>
              <a:tblGrid>
                <a:gridCol w="1715268">
                  <a:extLst>
                    <a:ext uri="{9D8B030D-6E8A-4147-A177-3AD203B41FA5}">
                      <a16:colId xmlns:a16="http://schemas.microsoft.com/office/drawing/2014/main" xmlns="" val="390422386"/>
                    </a:ext>
                  </a:extLst>
                </a:gridCol>
                <a:gridCol w="1474911">
                  <a:extLst>
                    <a:ext uri="{9D8B030D-6E8A-4147-A177-3AD203B41FA5}">
                      <a16:colId xmlns:a16="http://schemas.microsoft.com/office/drawing/2014/main" xmlns="" val="1588296862"/>
                    </a:ext>
                  </a:extLst>
                </a:gridCol>
                <a:gridCol w="1560431">
                  <a:extLst>
                    <a:ext uri="{9D8B030D-6E8A-4147-A177-3AD203B41FA5}">
                      <a16:colId xmlns:a16="http://schemas.microsoft.com/office/drawing/2014/main" xmlns="" val="1338192405"/>
                    </a:ext>
                  </a:extLst>
                </a:gridCol>
                <a:gridCol w="1282872">
                  <a:extLst>
                    <a:ext uri="{9D8B030D-6E8A-4147-A177-3AD203B41FA5}">
                      <a16:colId xmlns:a16="http://schemas.microsoft.com/office/drawing/2014/main" xmlns="" val="3461857528"/>
                    </a:ext>
                  </a:extLst>
                </a:gridCol>
                <a:gridCol w="939803">
                  <a:extLst>
                    <a:ext uri="{9D8B030D-6E8A-4147-A177-3AD203B41FA5}">
                      <a16:colId xmlns:a16="http://schemas.microsoft.com/office/drawing/2014/main" xmlns="" val="4142860915"/>
                    </a:ext>
                  </a:extLst>
                </a:gridCol>
                <a:gridCol w="912771">
                  <a:extLst>
                    <a:ext uri="{9D8B030D-6E8A-4147-A177-3AD203B41FA5}">
                      <a16:colId xmlns:a16="http://schemas.microsoft.com/office/drawing/2014/main" xmlns="" val="3029707642"/>
                    </a:ext>
                  </a:extLst>
                </a:gridCol>
                <a:gridCol w="2303763">
                  <a:extLst>
                    <a:ext uri="{9D8B030D-6E8A-4147-A177-3AD203B41FA5}">
                      <a16:colId xmlns:a16="http://schemas.microsoft.com/office/drawing/2014/main" xmlns="" val="1464057093"/>
                    </a:ext>
                  </a:extLst>
                </a:gridCol>
              </a:tblGrid>
              <a:tr h="599719">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County</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Property</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Location</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Total 811 Units</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1 BR</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2 BR</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Estimated Leasing Start</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43699687"/>
                  </a:ext>
                </a:extLst>
              </a:tr>
              <a:tr h="461663">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Anne Arundel</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Berger Square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Odenton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Fully leased</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99311101"/>
                  </a:ext>
                </a:extLst>
              </a:tr>
              <a:tr h="461663">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Anne Arundel</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Towne Courts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Annapolis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Early 2019</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56714753"/>
                  </a:ext>
                </a:extLst>
              </a:tr>
              <a:tr h="599719">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Baltimore City</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Riviera</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Baltimore City</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5</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4</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1</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May 2018 – outreach in process</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02751881"/>
                  </a:ext>
                </a:extLst>
              </a:tr>
              <a:tr h="599719">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Baltimore City</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300 North AKA Warwick Apts.</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Baltimore City</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12</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8</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4</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Summer  2018</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7146346"/>
                  </a:ext>
                </a:extLst>
              </a:tr>
              <a:tr h="698456">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Baltimore City</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East Baltimore Historic III</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Baltimore City</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2</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2</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0</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July 2018 – outreach in process</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95715938"/>
                  </a:ext>
                </a:extLst>
              </a:tr>
              <a:tr h="599719">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Baltimore City</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Greenmount &amp; Chase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Baltimore City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9</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9</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Summer 2019</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54802563"/>
                  </a:ext>
                </a:extLst>
              </a:tr>
              <a:tr h="461663">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Baltimore City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800"/>
                        </a:spcAft>
                      </a:pPr>
                      <a:r>
                        <a:rPr lang="en-US" sz="1100" dirty="0" err="1">
                          <a:effectLst/>
                          <a:latin typeface="Times New Roman" panose="02020603050405020304" pitchFamily="18" charset="0"/>
                          <a:cs typeface="Times New Roman" panose="02020603050405020304" pitchFamily="18" charset="0"/>
                        </a:rPr>
                        <a:t>Walbrook</a:t>
                      </a:r>
                      <a:r>
                        <a:rPr lang="en-US" sz="1100" dirty="0">
                          <a:effectLst/>
                          <a:latin typeface="Times New Roman" panose="02020603050405020304" pitchFamily="18" charset="0"/>
                          <a:cs typeface="Times New Roman" panose="02020603050405020304" pitchFamily="18" charset="0"/>
                        </a:rPr>
                        <a:t> Mill</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Baltimore City</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10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10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Spring 2019</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4131618367"/>
                  </a:ext>
                </a:extLst>
              </a:tr>
            </a:tbl>
          </a:graphicData>
        </a:graphic>
      </p:graphicFrame>
    </p:spTree>
    <p:extLst>
      <p:ext uri="{BB962C8B-B14F-4D97-AF65-F5344CB8AC3E}">
        <p14:creationId xmlns:p14="http://schemas.microsoft.com/office/powerpoint/2010/main" val="3577546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9F3A15-7EB4-624F-B191-B542697559D8}"/>
              </a:ext>
            </a:extLst>
          </p:cNvPr>
          <p:cNvSpPr>
            <a:spLocks noGrp="1"/>
          </p:cNvSpPr>
          <p:nvPr>
            <p:ph type="title"/>
          </p:nvPr>
        </p:nvSpPr>
        <p:spPr/>
        <p:txBody>
          <a:bodyPr/>
          <a:lstStyle/>
          <a:p>
            <a:r>
              <a:rPr lang="en-US" dirty="0"/>
              <a:t>811 PRA Units</a:t>
            </a:r>
          </a:p>
        </p:txBody>
      </p:sp>
      <p:sp>
        <p:nvSpPr>
          <p:cNvPr id="4" name="Slide Number Placeholder 3">
            <a:extLst>
              <a:ext uri="{FF2B5EF4-FFF2-40B4-BE49-F238E27FC236}">
                <a16:creationId xmlns:a16="http://schemas.microsoft.com/office/drawing/2014/main" xmlns="" id="{88B1599A-4168-804E-B9CA-B6360170278B}"/>
              </a:ext>
            </a:extLst>
          </p:cNvPr>
          <p:cNvSpPr>
            <a:spLocks noGrp="1"/>
          </p:cNvSpPr>
          <p:nvPr>
            <p:ph type="sldNum" sz="quarter" idx="12"/>
          </p:nvPr>
        </p:nvSpPr>
        <p:spPr/>
        <p:txBody>
          <a:bodyPr/>
          <a:lstStyle/>
          <a:p>
            <a:fld id="{D275CE6D-5C38-C543-B8AD-F8110668FDF9}" type="slidenum">
              <a:rPr lang="en-US" smtClean="0">
                <a:solidFill>
                  <a:srgbClr val="000000">
                    <a:tint val="75000"/>
                  </a:srgbClr>
                </a:solidFill>
              </a:rPr>
              <a:pPr/>
              <a:t>51</a:t>
            </a:fld>
            <a:endParaRPr lang="en-US" dirty="0">
              <a:solidFill>
                <a:srgbClr val="000000">
                  <a:tint val="75000"/>
                </a:srgbClr>
              </a:solidFill>
            </a:endParaRPr>
          </a:p>
        </p:txBody>
      </p:sp>
      <p:sp>
        <p:nvSpPr>
          <p:cNvPr id="5" name="Text Placeholder 4">
            <a:extLst>
              <a:ext uri="{FF2B5EF4-FFF2-40B4-BE49-F238E27FC236}">
                <a16:creationId xmlns:a16="http://schemas.microsoft.com/office/drawing/2014/main" xmlns="" id="{E354DE86-5547-6C4F-BE6E-F7A54E966668}"/>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BACBA45B-5064-5148-A177-74B7A1F4211D}"/>
              </a:ext>
            </a:extLst>
          </p:cNvPr>
          <p:cNvCxnSpPr>
            <a:cxnSpLocks/>
          </p:cNvCxnSpPr>
          <p:nvPr/>
        </p:nvCxnSpPr>
        <p:spPr>
          <a:xfrm>
            <a:off x="5252720" y="1145656"/>
            <a:ext cx="6939280" cy="0"/>
          </a:xfrm>
          <a:prstGeom prst="straightConnector1">
            <a:avLst/>
          </a:prstGeom>
          <a:noFill/>
          <a:ln w="28575" cap="flat" cmpd="sng">
            <a:solidFill>
              <a:srgbClr val="980000"/>
            </a:solidFill>
            <a:prstDash val="solid"/>
            <a:round/>
            <a:headEnd type="none" w="lg" len="lg"/>
            <a:tailEnd type="none" w="lg" len="lg"/>
          </a:ln>
        </p:spPr>
      </p:cxnSp>
      <p:graphicFrame>
        <p:nvGraphicFramePr>
          <p:cNvPr id="8" name="Table 7">
            <a:extLst>
              <a:ext uri="{FF2B5EF4-FFF2-40B4-BE49-F238E27FC236}">
                <a16:creationId xmlns:a16="http://schemas.microsoft.com/office/drawing/2014/main" xmlns="" id="{CEE201DA-CC86-D448-A2C6-CC61B5D9D562}"/>
              </a:ext>
            </a:extLst>
          </p:cNvPr>
          <p:cNvGraphicFramePr>
            <a:graphicFrameLocks noGrp="1"/>
          </p:cNvGraphicFramePr>
          <p:nvPr>
            <p:extLst/>
          </p:nvPr>
        </p:nvGraphicFramePr>
        <p:xfrm>
          <a:off x="1080526" y="1871070"/>
          <a:ext cx="10379957" cy="3936455"/>
        </p:xfrm>
        <a:graphic>
          <a:graphicData uri="http://schemas.openxmlformats.org/drawingml/2006/table">
            <a:tbl>
              <a:tblPr firstRow="1" bandRow="1">
                <a:tableStyleId>{21E4AEA4-8DFA-4A89-87EB-49C32662AFE0}</a:tableStyleId>
              </a:tblPr>
              <a:tblGrid>
                <a:gridCol w="1747275">
                  <a:extLst>
                    <a:ext uri="{9D8B030D-6E8A-4147-A177-3AD203B41FA5}">
                      <a16:colId xmlns:a16="http://schemas.microsoft.com/office/drawing/2014/main" xmlns="" val="390422386"/>
                    </a:ext>
                  </a:extLst>
                </a:gridCol>
                <a:gridCol w="1502432">
                  <a:extLst>
                    <a:ext uri="{9D8B030D-6E8A-4147-A177-3AD203B41FA5}">
                      <a16:colId xmlns:a16="http://schemas.microsoft.com/office/drawing/2014/main" xmlns="" val="1588296862"/>
                    </a:ext>
                  </a:extLst>
                </a:gridCol>
                <a:gridCol w="1589548">
                  <a:extLst>
                    <a:ext uri="{9D8B030D-6E8A-4147-A177-3AD203B41FA5}">
                      <a16:colId xmlns:a16="http://schemas.microsoft.com/office/drawing/2014/main" xmlns="" val="1338192405"/>
                    </a:ext>
                  </a:extLst>
                </a:gridCol>
                <a:gridCol w="1306811">
                  <a:extLst>
                    <a:ext uri="{9D8B030D-6E8A-4147-A177-3AD203B41FA5}">
                      <a16:colId xmlns:a16="http://schemas.microsoft.com/office/drawing/2014/main" xmlns="" val="3461857528"/>
                    </a:ext>
                  </a:extLst>
                </a:gridCol>
                <a:gridCol w="957339">
                  <a:extLst>
                    <a:ext uri="{9D8B030D-6E8A-4147-A177-3AD203B41FA5}">
                      <a16:colId xmlns:a16="http://schemas.microsoft.com/office/drawing/2014/main" xmlns="" val="4142860915"/>
                    </a:ext>
                  </a:extLst>
                </a:gridCol>
                <a:gridCol w="929803">
                  <a:extLst>
                    <a:ext uri="{9D8B030D-6E8A-4147-A177-3AD203B41FA5}">
                      <a16:colId xmlns:a16="http://schemas.microsoft.com/office/drawing/2014/main" xmlns="" val="3029707642"/>
                    </a:ext>
                  </a:extLst>
                </a:gridCol>
                <a:gridCol w="2346749">
                  <a:extLst>
                    <a:ext uri="{9D8B030D-6E8A-4147-A177-3AD203B41FA5}">
                      <a16:colId xmlns:a16="http://schemas.microsoft.com/office/drawing/2014/main" xmlns="" val="1464057093"/>
                    </a:ext>
                  </a:extLst>
                </a:gridCol>
              </a:tblGrid>
              <a:tr h="587159">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County</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Property</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Location</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Total 811 Units</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1 BR</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2 BR</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Estimated Leasing start</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43699687"/>
                  </a:ext>
                </a:extLst>
              </a:tr>
              <a:tr h="451995">
                <a:tc>
                  <a:txBody>
                    <a:bodyPr/>
                    <a:lstStyle/>
                    <a:p>
                      <a:pPr marL="0" marR="0">
                        <a:lnSpc>
                          <a:spcPct val="107000"/>
                        </a:lnSpc>
                        <a:spcBef>
                          <a:spcPts val="0"/>
                        </a:spcBef>
                        <a:spcAft>
                          <a:spcPts val="800"/>
                        </a:spcAft>
                      </a:pPr>
                      <a:r>
                        <a:rPr lang="en-US" sz="1100" b="1" dirty="0">
                          <a:effectLst/>
                          <a:latin typeface="Times New Roman" panose="02020603050405020304" pitchFamily="18" charset="0"/>
                          <a:cs typeface="Times New Roman" panose="02020603050405020304" pitchFamily="18" charset="0"/>
                        </a:rPr>
                        <a:t>Baltimore</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b="1" dirty="0">
                          <a:effectLst/>
                          <a:latin typeface="Times New Roman" panose="02020603050405020304" pitchFamily="18" charset="0"/>
                          <a:cs typeface="Times New Roman" panose="02020603050405020304" pitchFamily="18" charset="0"/>
                        </a:rPr>
                        <a:t>Merritt Station</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b="1" dirty="0">
                          <a:effectLst/>
                          <a:latin typeface="Times New Roman" panose="02020603050405020304" pitchFamily="18" charset="0"/>
                          <a:cs typeface="Times New Roman" panose="02020603050405020304" pitchFamily="18" charset="0"/>
                        </a:rPr>
                        <a:t>Dundalk</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b="1">
                          <a:effectLst/>
                          <a:latin typeface="Times New Roman" panose="02020603050405020304" pitchFamily="18" charset="0"/>
                          <a:cs typeface="Times New Roman" panose="02020603050405020304" pitchFamily="18" charset="0"/>
                        </a:rPr>
                        <a:t>11</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b="1">
                          <a:effectLst/>
                          <a:latin typeface="Times New Roman" panose="02020603050405020304" pitchFamily="18" charset="0"/>
                          <a:cs typeface="Times New Roman" panose="02020603050405020304" pitchFamily="18" charset="0"/>
                        </a:rPr>
                        <a:t>0</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b="1">
                          <a:effectLst/>
                          <a:latin typeface="Times New Roman" panose="02020603050405020304" pitchFamily="18" charset="0"/>
                          <a:cs typeface="Times New Roman" panose="02020603050405020304" pitchFamily="18" charset="0"/>
                        </a:rPr>
                        <a:t>11</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b="1" dirty="0">
                          <a:effectLst/>
                          <a:latin typeface="Times New Roman" panose="02020603050405020304" pitchFamily="18" charset="0"/>
                          <a:cs typeface="Times New Roman" panose="02020603050405020304" pitchFamily="18" charset="0"/>
                        </a:rPr>
                        <a:t>June 2018 – leasing in process</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99311101"/>
                  </a:ext>
                </a:extLst>
              </a:tr>
              <a:tr h="451995">
                <a:tc>
                  <a:txBody>
                    <a:bodyPr/>
                    <a:lstStyle/>
                    <a:p>
                      <a:pPr marL="0" marR="0">
                        <a:lnSpc>
                          <a:spcPct val="107000"/>
                        </a:lnSpc>
                        <a:spcBef>
                          <a:spcPts val="0"/>
                        </a:spcBef>
                        <a:spcAft>
                          <a:spcPts val="800"/>
                        </a:spcAft>
                      </a:pPr>
                      <a:r>
                        <a:rPr lang="en-US" sz="1100" b="1">
                          <a:effectLst/>
                          <a:latin typeface="Times New Roman" panose="02020603050405020304" pitchFamily="18" charset="0"/>
                          <a:cs typeface="Times New Roman" panose="02020603050405020304" pitchFamily="18" charset="0"/>
                        </a:rPr>
                        <a:t>Baltimore</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b="1" dirty="0">
                          <a:effectLst/>
                          <a:latin typeface="Times New Roman" panose="02020603050405020304" pitchFamily="18" charset="0"/>
                          <a:cs typeface="Times New Roman" panose="02020603050405020304" pitchFamily="18" charset="0"/>
                        </a:rPr>
                        <a:t>Preserve at Red Run</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b="1" dirty="0">
                          <a:effectLst/>
                          <a:latin typeface="Times New Roman" panose="02020603050405020304" pitchFamily="18" charset="0"/>
                          <a:cs typeface="Times New Roman" panose="02020603050405020304" pitchFamily="18" charset="0"/>
                        </a:rPr>
                        <a:t>Owings Mills</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b="1" dirty="0">
                          <a:effectLst/>
                          <a:latin typeface="Times New Roman" panose="02020603050405020304" pitchFamily="18" charset="0"/>
                          <a:cs typeface="Times New Roman" panose="02020603050405020304" pitchFamily="18" charset="0"/>
                        </a:rPr>
                        <a:t>11</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b="1" dirty="0">
                          <a:effectLst/>
                          <a:latin typeface="Times New Roman" panose="02020603050405020304" pitchFamily="18" charset="0"/>
                          <a:cs typeface="Times New Roman" panose="02020603050405020304" pitchFamily="18" charset="0"/>
                        </a:rPr>
                        <a:t>11</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b="1">
                          <a:effectLst/>
                          <a:latin typeface="Times New Roman" panose="02020603050405020304" pitchFamily="18" charset="0"/>
                          <a:cs typeface="Times New Roman" panose="02020603050405020304" pitchFamily="18" charset="0"/>
                        </a:rPr>
                        <a:t>0</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b="1" dirty="0">
                          <a:effectLst/>
                          <a:latin typeface="Times New Roman" panose="02020603050405020304" pitchFamily="18" charset="0"/>
                          <a:cs typeface="Times New Roman" panose="02020603050405020304" pitchFamily="18" charset="0"/>
                        </a:rPr>
                        <a:t>Summer 2018</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56714753"/>
                  </a:ext>
                </a:extLst>
              </a:tr>
              <a:tr h="587159">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Baltimore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Red Run Station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Owings Mills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11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7</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Spring</a:t>
                      </a:r>
                      <a:r>
                        <a:rPr lang="en-US" sz="1100" baseline="0" dirty="0">
                          <a:effectLst/>
                          <a:latin typeface="Times New Roman" panose="02020603050405020304" pitchFamily="18" charset="0"/>
                          <a:cs typeface="Times New Roman" panose="02020603050405020304" pitchFamily="18" charset="0"/>
                        </a:rPr>
                        <a:t> 2019</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02751881"/>
                  </a:ext>
                </a:extLst>
              </a:tr>
              <a:tr h="587159">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Calvert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Calvert Hills East</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Prince Frederick</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12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9</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Spring 2019</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7146346"/>
                  </a:ext>
                </a:extLst>
              </a:tr>
              <a:tr h="683829">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Frederick</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Sinclair Way</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Frederick City</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11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a:effectLst/>
                          <a:latin typeface="Times New Roman" panose="02020603050405020304" pitchFamily="18" charset="0"/>
                          <a:cs typeface="Times New Roman" panose="02020603050405020304" pitchFamily="18" charset="0"/>
                        </a:rPr>
                        <a:t>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dirty="0">
                          <a:effectLst/>
                          <a:latin typeface="Times New Roman" panose="02020603050405020304" pitchFamily="18" charset="0"/>
                          <a:cs typeface="Times New Roman" panose="02020603050405020304" pitchFamily="18" charset="0"/>
                        </a:rPr>
                        <a:t>Leasing for 1 turnover unit in process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95715938"/>
                  </a:ext>
                </a:extLst>
              </a:tr>
              <a:tr h="587159">
                <a:tc>
                  <a:txBody>
                    <a:bodyPr/>
                    <a:lstStyle/>
                    <a:p>
                      <a:pPr marL="0" marR="0">
                        <a:lnSpc>
                          <a:spcPct val="107000"/>
                        </a:lnSpc>
                        <a:spcBef>
                          <a:spcPts val="0"/>
                        </a:spcBef>
                        <a:spcAft>
                          <a:spcPts val="800"/>
                        </a:spcAft>
                      </a:pPr>
                      <a:r>
                        <a:rPr lang="en-US" sz="1100" b="1" dirty="0">
                          <a:effectLst/>
                          <a:latin typeface="Times New Roman" panose="02020603050405020304" pitchFamily="18" charset="0"/>
                          <a:cs typeface="Times New Roman" panose="02020603050405020304" pitchFamily="18" charset="0"/>
                        </a:rPr>
                        <a:t>Frederick</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b="1" dirty="0">
                          <a:effectLst/>
                          <a:latin typeface="Times New Roman" panose="02020603050405020304" pitchFamily="18" charset="0"/>
                          <a:cs typeface="Times New Roman" panose="02020603050405020304" pitchFamily="18" charset="0"/>
                        </a:rPr>
                        <a:t>520 Market St</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b="1" dirty="0">
                          <a:effectLst/>
                          <a:latin typeface="Times New Roman" panose="02020603050405020304" pitchFamily="18" charset="0"/>
                          <a:cs typeface="Times New Roman" panose="02020603050405020304" pitchFamily="18" charset="0"/>
                        </a:rPr>
                        <a:t>Frederick City</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b="1" dirty="0">
                          <a:effectLst/>
                          <a:latin typeface="Times New Roman" panose="02020603050405020304" pitchFamily="18" charset="0"/>
                          <a:cs typeface="Times New Roman" panose="02020603050405020304" pitchFamily="18" charset="0"/>
                        </a:rPr>
                        <a:t>5</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b="1" dirty="0">
                          <a:effectLst/>
                          <a:latin typeface="Times New Roman" panose="02020603050405020304" pitchFamily="18" charset="0"/>
                          <a:cs typeface="Times New Roman" panose="02020603050405020304" pitchFamily="18" charset="0"/>
                        </a:rPr>
                        <a:t>4</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b="1" dirty="0">
                          <a:effectLst/>
                          <a:latin typeface="Times New Roman" panose="02020603050405020304" pitchFamily="18" charset="0"/>
                          <a:cs typeface="Times New Roman" panose="02020603050405020304" pitchFamily="18" charset="0"/>
                        </a:rPr>
                        <a:t>1</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b="1" dirty="0">
                          <a:effectLst/>
                          <a:latin typeface="Times New Roman" panose="02020603050405020304" pitchFamily="18" charset="0"/>
                          <a:cs typeface="Times New Roman" panose="02020603050405020304" pitchFamily="18" charset="0"/>
                        </a:rPr>
                        <a:t>Fall 2018 – property meetings in process</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454802563"/>
                  </a:ext>
                </a:extLst>
              </a:tr>
            </a:tbl>
          </a:graphicData>
        </a:graphic>
      </p:graphicFrame>
    </p:spTree>
    <p:extLst>
      <p:ext uri="{BB962C8B-B14F-4D97-AF65-F5344CB8AC3E}">
        <p14:creationId xmlns:p14="http://schemas.microsoft.com/office/powerpoint/2010/main" val="33425566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9F3A15-7EB4-624F-B191-B542697559D8}"/>
              </a:ext>
            </a:extLst>
          </p:cNvPr>
          <p:cNvSpPr>
            <a:spLocks noGrp="1"/>
          </p:cNvSpPr>
          <p:nvPr>
            <p:ph type="title"/>
          </p:nvPr>
        </p:nvSpPr>
        <p:spPr/>
        <p:txBody>
          <a:bodyPr/>
          <a:lstStyle/>
          <a:p>
            <a:r>
              <a:rPr lang="en-US" dirty="0"/>
              <a:t>811 PRA Units</a:t>
            </a:r>
          </a:p>
        </p:txBody>
      </p:sp>
      <p:sp>
        <p:nvSpPr>
          <p:cNvPr id="4" name="Slide Number Placeholder 3">
            <a:extLst>
              <a:ext uri="{FF2B5EF4-FFF2-40B4-BE49-F238E27FC236}">
                <a16:creationId xmlns:a16="http://schemas.microsoft.com/office/drawing/2014/main" xmlns="" id="{88B1599A-4168-804E-B9CA-B6360170278B}"/>
              </a:ext>
            </a:extLst>
          </p:cNvPr>
          <p:cNvSpPr>
            <a:spLocks noGrp="1"/>
          </p:cNvSpPr>
          <p:nvPr>
            <p:ph type="sldNum" sz="quarter" idx="12"/>
          </p:nvPr>
        </p:nvSpPr>
        <p:spPr/>
        <p:txBody>
          <a:bodyPr/>
          <a:lstStyle/>
          <a:p>
            <a:fld id="{D275CE6D-5C38-C543-B8AD-F8110668FDF9}" type="slidenum">
              <a:rPr lang="en-US" smtClean="0">
                <a:solidFill>
                  <a:srgbClr val="000000">
                    <a:tint val="75000"/>
                  </a:srgbClr>
                </a:solidFill>
              </a:rPr>
              <a:pPr/>
              <a:t>52</a:t>
            </a:fld>
            <a:endParaRPr lang="en-US" dirty="0">
              <a:solidFill>
                <a:srgbClr val="000000">
                  <a:tint val="75000"/>
                </a:srgbClr>
              </a:solidFill>
            </a:endParaRPr>
          </a:p>
        </p:txBody>
      </p:sp>
      <p:sp>
        <p:nvSpPr>
          <p:cNvPr id="5" name="Text Placeholder 4">
            <a:extLst>
              <a:ext uri="{FF2B5EF4-FFF2-40B4-BE49-F238E27FC236}">
                <a16:creationId xmlns:a16="http://schemas.microsoft.com/office/drawing/2014/main" xmlns="" id="{E354DE86-5547-6C4F-BE6E-F7A54E966668}"/>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BACBA45B-5064-5148-A177-74B7A1F4211D}"/>
              </a:ext>
            </a:extLst>
          </p:cNvPr>
          <p:cNvCxnSpPr>
            <a:cxnSpLocks/>
          </p:cNvCxnSpPr>
          <p:nvPr/>
        </p:nvCxnSpPr>
        <p:spPr>
          <a:xfrm>
            <a:off x="5252720" y="1145656"/>
            <a:ext cx="6939280" cy="0"/>
          </a:xfrm>
          <a:prstGeom prst="straightConnector1">
            <a:avLst/>
          </a:prstGeom>
          <a:noFill/>
          <a:ln w="28575" cap="flat" cmpd="sng">
            <a:solidFill>
              <a:srgbClr val="980000"/>
            </a:solidFill>
            <a:prstDash val="solid"/>
            <a:round/>
            <a:headEnd type="none" w="lg" len="lg"/>
            <a:tailEnd type="none" w="lg" len="lg"/>
          </a:ln>
        </p:spPr>
      </p:cxnSp>
      <p:graphicFrame>
        <p:nvGraphicFramePr>
          <p:cNvPr id="7" name="Table 6">
            <a:extLst>
              <a:ext uri="{FF2B5EF4-FFF2-40B4-BE49-F238E27FC236}">
                <a16:creationId xmlns:a16="http://schemas.microsoft.com/office/drawing/2014/main" xmlns="" id="{2B883FFA-167D-9A43-A4F5-CF5EA58FD60A}"/>
              </a:ext>
            </a:extLst>
          </p:cNvPr>
          <p:cNvGraphicFramePr>
            <a:graphicFrameLocks noGrp="1"/>
          </p:cNvGraphicFramePr>
          <p:nvPr>
            <p:extLst>
              <p:ext uri="{D42A27DB-BD31-4B8C-83A1-F6EECF244321}">
                <p14:modId xmlns:p14="http://schemas.microsoft.com/office/powerpoint/2010/main" val="2780678198"/>
              </p:ext>
            </p:extLst>
          </p:nvPr>
        </p:nvGraphicFramePr>
        <p:xfrm>
          <a:off x="1181101" y="1585633"/>
          <a:ext cx="10591801" cy="4667538"/>
        </p:xfrm>
        <a:graphic>
          <a:graphicData uri="http://schemas.openxmlformats.org/drawingml/2006/table">
            <a:tbl>
              <a:tblPr firstRow="1" bandRow="1">
                <a:tableStyleId>{5C22544A-7EE6-4342-B048-85BDC9FD1C3A}</a:tableStyleId>
              </a:tblPr>
              <a:tblGrid>
                <a:gridCol w="1405992">
                  <a:extLst>
                    <a:ext uri="{9D8B030D-6E8A-4147-A177-3AD203B41FA5}">
                      <a16:colId xmlns:a16="http://schemas.microsoft.com/office/drawing/2014/main" xmlns="" val="390422386"/>
                    </a:ext>
                  </a:extLst>
                </a:gridCol>
                <a:gridCol w="1595301">
                  <a:extLst>
                    <a:ext uri="{9D8B030D-6E8A-4147-A177-3AD203B41FA5}">
                      <a16:colId xmlns:a16="http://schemas.microsoft.com/office/drawing/2014/main" xmlns="" val="1588296862"/>
                    </a:ext>
                  </a:extLst>
                </a:gridCol>
                <a:gridCol w="1781035">
                  <a:extLst>
                    <a:ext uri="{9D8B030D-6E8A-4147-A177-3AD203B41FA5}">
                      <a16:colId xmlns:a16="http://schemas.microsoft.com/office/drawing/2014/main" xmlns="" val="1338192405"/>
                    </a:ext>
                  </a:extLst>
                </a:gridCol>
                <a:gridCol w="1370200">
                  <a:extLst>
                    <a:ext uri="{9D8B030D-6E8A-4147-A177-3AD203B41FA5}">
                      <a16:colId xmlns:a16="http://schemas.microsoft.com/office/drawing/2014/main" xmlns="" val="3461857528"/>
                    </a:ext>
                  </a:extLst>
                </a:gridCol>
                <a:gridCol w="1003777">
                  <a:extLst>
                    <a:ext uri="{9D8B030D-6E8A-4147-A177-3AD203B41FA5}">
                      <a16:colId xmlns:a16="http://schemas.microsoft.com/office/drawing/2014/main" xmlns="" val="4142860915"/>
                    </a:ext>
                  </a:extLst>
                </a:gridCol>
                <a:gridCol w="974909">
                  <a:extLst>
                    <a:ext uri="{9D8B030D-6E8A-4147-A177-3AD203B41FA5}">
                      <a16:colId xmlns:a16="http://schemas.microsoft.com/office/drawing/2014/main" xmlns="" val="3029707642"/>
                    </a:ext>
                  </a:extLst>
                </a:gridCol>
                <a:gridCol w="2460587">
                  <a:extLst>
                    <a:ext uri="{9D8B030D-6E8A-4147-A177-3AD203B41FA5}">
                      <a16:colId xmlns:a16="http://schemas.microsoft.com/office/drawing/2014/main" xmlns="" val="1464057093"/>
                    </a:ext>
                  </a:extLst>
                </a:gridCol>
              </a:tblGrid>
              <a:tr h="527520">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County</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Property</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Location</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Total 811 Units</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1 BR</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2 BR</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Estimated Leasing Start</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43699687"/>
                  </a:ext>
                </a:extLst>
              </a:tr>
              <a:tr h="624681">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Harford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Riverwoods at Tollgate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Abingdon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13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a:effectLst/>
                          <a:latin typeface="Times New Roman" panose="02020603050405020304" pitchFamily="18" charset="0"/>
                          <a:cs typeface="Times New Roman" panose="02020603050405020304" pitchFamily="18" charset="0"/>
                        </a:rPr>
                        <a:t>13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Fully leased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5530607"/>
                  </a:ext>
                </a:extLst>
              </a:tr>
              <a:tr h="502191">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Harford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Rock Spring Station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Forest Hill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8</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Winter</a:t>
                      </a:r>
                      <a:r>
                        <a:rPr lang="en-US" sz="1200" baseline="0" dirty="0">
                          <a:effectLst/>
                          <a:latin typeface="Times New Roman" panose="02020603050405020304" pitchFamily="18" charset="0"/>
                          <a:cs typeface="Times New Roman" panose="02020603050405020304" pitchFamily="18" charset="0"/>
                        </a:rPr>
                        <a:t> 2019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68896187"/>
                  </a:ext>
                </a:extLst>
              </a:tr>
              <a:tr h="502191">
                <a:tc>
                  <a:txBody>
                    <a:bodyPr/>
                    <a:lstStyle/>
                    <a:p>
                      <a:pPr marL="0" marR="0">
                        <a:lnSpc>
                          <a:spcPct val="107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Montgomery</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Scotland Townhomes</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Potomac</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5</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0</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5</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Summer 2018 – property meetings in process</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02099696"/>
                  </a:ext>
                </a:extLst>
              </a:tr>
              <a:tr h="502191">
                <a:tc>
                  <a:txBody>
                    <a:bodyPr/>
                    <a:lstStyle/>
                    <a:p>
                      <a:pPr marL="0" marR="0">
                        <a:lnSpc>
                          <a:spcPct val="107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Montgomery</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Woodfield Commons</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Damascus</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13</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13</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0</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Summer 2018</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66443221"/>
                  </a:ext>
                </a:extLst>
              </a:tr>
              <a:tr h="502191">
                <a:tc>
                  <a:txBody>
                    <a:bodyPr/>
                    <a:lstStyle/>
                    <a:p>
                      <a:pPr marL="0" marR="0">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Montgomery</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Momentum at Shady Grove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Derwood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Summer 2019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34569818"/>
                  </a:ext>
                </a:extLst>
              </a:tr>
              <a:tr h="502191">
                <a:tc>
                  <a:txBody>
                    <a:bodyPr/>
                    <a:lstStyle/>
                    <a:p>
                      <a:pPr marL="0" marR="0">
                        <a:lnSpc>
                          <a:spcPct val="107000"/>
                        </a:lnSpc>
                        <a:spcBef>
                          <a:spcPts val="0"/>
                        </a:spcBef>
                        <a:spcAft>
                          <a:spcPts val="800"/>
                        </a:spcAft>
                      </a:pPr>
                      <a:r>
                        <a:rPr lang="en-US" sz="1200">
                          <a:effectLst/>
                          <a:latin typeface="Times New Roman" panose="02020603050405020304" pitchFamily="18" charset="0"/>
                          <a:cs typeface="Times New Roman" panose="02020603050405020304" pitchFamily="18" charset="0"/>
                        </a:rPr>
                        <a:t>Prince George’s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a:effectLst/>
                          <a:latin typeface="Times New Roman" panose="02020603050405020304" pitchFamily="18" charset="0"/>
                          <a:cs typeface="Times New Roman" panose="02020603050405020304" pitchFamily="18" charset="0"/>
                        </a:rPr>
                        <a:t>Bladensburg Commons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a:effectLst/>
                          <a:latin typeface="Times New Roman" panose="02020603050405020304" pitchFamily="18" charset="0"/>
                          <a:cs typeface="Times New Roman" panose="02020603050405020304" pitchFamily="18" charset="0"/>
                        </a:rPr>
                        <a:t>Bladensburg</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15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15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Fully leased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44925649"/>
                  </a:ext>
                </a:extLst>
              </a:tr>
              <a:tr h="502191">
                <a:tc>
                  <a:txBody>
                    <a:bodyPr/>
                    <a:lstStyle/>
                    <a:p>
                      <a:pPr marL="0" marR="0">
                        <a:lnSpc>
                          <a:spcPct val="107000"/>
                        </a:lnSpc>
                        <a:spcBef>
                          <a:spcPts val="0"/>
                        </a:spcBef>
                        <a:spcAft>
                          <a:spcPts val="800"/>
                        </a:spcAft>
                      </a:pPr>
                      <a:r>
                        <a:rPr lang="en-US" sz="1200">
                          <a:effectLst/>
                          <a:latin typeface="Times New Roman" panose="02020603050405020304" pitchFamily="18" charset="0"/>
                          <a:cs typeface="Times New Roman" panose="02020603050405020304" pitchFamily="18" charset="0"/>
                        </a:rPr>
                        <a:t>Prince George’s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a:effectLst/>
                          <a:latin typeface="Times New Roman" panose="02020603050405020304" pitchFamily="18" charset="0"/>
                          <a:cs typeface="Times New Roman" panose="02020603050405020304" pitchFamily="18" charset="0"/>
                        </a:rPr>
                        <a:t>Brinkley Hill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Ft. Washington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a:effectLst/>
                          <a:latin typeface="Times New Roman" panose="02020603050405020304" pitchFamily="18" charset="0"/>
                          <a:cs typeface="Times New Roman" panose="02020603050405020304" pitchFamily="18" charset="0"/>
                        </a:rPr>
                        <a:t>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Fully leased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36643781"/>
                  </a:ext>
                </a:extLst>
              </a:tr>
              <a:tr h="502191">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Prince George’s</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Parkview Manor</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Hyattsville</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6</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3</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3</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Fall 2018</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18890085"/>
                  </a:ext>
                </a:extLst>
              </a:tr>
            </a:tbl>
          </a:graphicData>
        </a:graphic>
      </p:graphicFrame>
    </p:spTree>
    <p:extLst>
      <p:ext uri="{BB962C8B-B14F-4D97-AF65-F5344CB8AC3E}">
        <p14:creationId xmlns:p14="http://schemas.microsoft.com/office/powerpoint/2010/main" val="42291865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9F3A15-7EB4-624F-B191-B542697559D8}"/>
              </a:ext>
            </a:extLst>
          </p:cNvPr>
          <p:cNvSpPr>
            <a:spLocks noGrp="1"/>
          </p:cNvSpPr>
          <p:nvPr>
            <p:ph type="title"/>
          </p:nvPr>
        </p:nvSpPr>
        <p:spPr/>
        <p:txBody>
          <a:bodyPr/>
          <a:lstStyle/>
          <a:p>
            <a:r>
              <a:rPr lang="en-US" dirty="0"/>
              <a:t>811 PRA Units</a:t>
            </a:r>
          </a:p>
        </p:txBody>
      </p:sp>
      <p:sp>
        <p:nvSpPr>
          <p:cNvPr id="4" name="Slide Number Placeholder 3">
            <a:extLst>
              <a:ext uri="{FF2B5EF4-FFF2-40B4-BE49-F238E27FC236}">
                <a16:creationId xmlns:a16="http://schemas.microsoft.com/office/drawing/2014/main" xmlns="" id="{88B1599A-4168-804E-B9CA-B6360170278B}"/>
              </a:ext>
            </a:extLst>
          </p:cNvPr>
          <p:cNvSpPr>
            <a:spLocks noGrp="1"/>
          </p:cNvSpPr>
          <p:nvPr>
            <p:ph type="sldNum" sz="quarter" idx="12"/>
          </p:nvPr>
        </p:nvSpPr>
        <p:spPr/>
        <p:txBody>
          <a:bodyPr/>
          <a:lstStyle/>
          <a:p>
            <a:fld id="{D275CE6D-5C38-C543-B8AD-F8110668FDF9}" type="slidenum">
              <a:rPr lang="en-US" smtClean="0">
                <a:solidFill>
                  <a:srgbClr val="000000">
                    <a:tint val="75000"/>
                  </a:srgbClr>
                </a:solidFill>
              </a:rPr>
              <a:pPr/>
              <a:t>53</a:t>
            </a:fld>
            <a:endParaRPr lang="en-US" dirty="0">
              <a:solidFill>
                <a:srgbClr val="000000">
                  <a:tint val="75000"/>
                </a:srgbClr>
              </a:solidFill>
            </a:endParaRPr>
          </a:p>
        </p:txBody>
      </p:sp>
      <p:sp>
        <p:nvSpPr>
          <p:cNvPr id="5" name="Text Placeholder 4">
            <a:extLst>
              <a:ext uri="{FF2B5EF4-FFF2-40B4-BE49-F238E27FC236}">
                <a16:creationId xmlns:a16="http://schemas.microsoft.com/office/drawing/2014/main" xmlns="" id="{E354DE86-5547-6C4F-BE6E-F7A54E966668}"/>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BACBA45B-5064-5148-A177-74B7A1F4211D}"/>
              </a:ext>
            </a:extLst>
          </p:cNvPr>
          <p:cNvCxnSpPr>
            <a:cxnSpLocks/>
          </p:cNvCxnSpPr>
          <p:nvPr/>
        </p:nvCxnSpPr>
        <p:spPr>
          <a:xfrm>
            <a:off x="5252720" y="1145656"/>
            <a:ext cx="6939280" cy="0"/>
          </a:xfrm>
          <a:prstGeom prst="straightConnector1">
            <a:avLst/>
          </a:prstGeom>
          <a:noFill/>
          <a:ln w="28575" cap="flat" cmpd="sng">
            <a:solidFill>
              <a:srgbClr val="980000"/>
            </a:solidFill>
            <a:prstDash val="solid"/>
            <a:round/>
            <a:headEnd type="none" w="lg" len="lg"/>
            <a:tailEnd type="none" w="lg" len="lg"/>
          </a:ln>
        </p:spPr>
      </p:cxnSp>
      <p:graphicFrame>
        <p:nvGraphicFramePr>
          <p:cNvPr id="7" name="Table 6">
            <a:extLst>
              <a:ext uri="{FF2B5EF4-FFF2-40B4-BE49-F238E27FC236}">
                <a16:creationId xmlns:a16="http://schemas.microsoft.com/office/drawing/2014/main" xmlns="" id="{2B883FFA-167D-9A43-A4F5-CF5EA58FD60A}"/>
              </a:ext>
            </a:extLst>
          </p:cNvPr>
          <p:cNvGraphicFramePr>
            <a:graphicFrameLocks noGrp="1"/>
          </p:cNvGraphicFramePr>
          <p:nvPr>
            <p:extLst/>
          </p:nvPr>
        </p:nvGraphicFramePr>
        <p:xfrm>
          <a:off x="989085" y="2031273"/>
          <a:ext cx="10591801" cy="3663156"/>
        </p:xfrm>
        <a:graphic>
          <a:graphicData uri="http://schemas.openxmlformats.org/drawingml/2006/table">
            <a:tbl>
              <a:tblPr firstRow="1" bandRow="1">
                <a:tableStyleId>{5C22544A-7EE6-4342-B048-85BDC9FD1C3A}</a:tableStyleId>
              </a:tblPr>
              <a:tblGrid>
                <a:gridCol w="1405992">
                  <a:extLst>
                    <a:ext uri="{9D8B030D-6E8A-4147-A177-3AD203B41FA5}">
                      <a16:colId xmlns:a16="http://schemas.microsoft.com/office/drawing/2014/main" xmlns="" val="390422386"/>
                    </a:ext>
                  </a:extLst>
                </a:gridCol>
                <a:gridCol w="1595301">
                  <a:extLst>
                    <a:ext uri="{9D8B030D-6E8A-4147-A177-3AD203B41FA5}">
                      <a16:colId xmlns:a16="http://schemas.microsoft.com/office/drawing/2014/main" xmlns="" val="1588296862"/>
                    </a:ext>
                  </a:extLst>
                </a:gridCol>
                <a:gridCol w="1781035">
                  <a:extLst>
                    <a:ext uri="{9D8B030D-6E8A-4147-A177-3AD203B41FA5}">
                      <a16:colId xmlns:a16="http://schemas.microsoft.com/office/drawing/2014/main" xmlns="" val="1338192405"/>
                    </a:ext>
                  </a:extLst>
                </a:gridCol>
                <a:gridCol w="1370200">
                  <a:extLst>
                    <a:ext uri="{9D8B030D-6E8A-4147-A177-3AD203B41FA5}">
                      <a16:colId xmlns:a16="http://schemas.microsoft.com/office/drawing/2014/main" xmlns="" val="3461857528"/>
                    </a:ext>
                  </a:extLst>
                </a:gridCol>
                <a:gridCol w="1003777">
                  <a:extLst>
                    <a:ext uri="{9D8B030D-6E8A-4147-A177-3AD203B41FA5}">
                      <a16:colId xmlns:a16="http://schemas.microsoft.com/office/drawing/2014/main" xmlns="" val="4142860915"/>
                    </a:ext>
                  </a:extLst>
                </a:gridCol>
                <a:gridCol w="974909">
                  <a:extLst>
                    <a:ext uri="{9D8B030D-6E8A-4147-A177-3AD203B41FA5}">
                      <a16:colId xmlns:a16="http://schemas.microsoft.com/office/drawing/2014/main" xmlns="" val="3029707642"/>
                    </a:ext>
                  </a:extLst>
                </a:gridCol>
                <a:gridCol w="2460587">
                  <a:extLst>
                    <a:ext uri="{9D8B030D-6E8A-4147-A177-3AD203B41FA5}">
                      <a16:colId xmlns:a16="http://schemas.microsoft.com/office/drawing/2014/main" xmlns="" val="1464057093"/>
                    </a:ext>
                  </a:extLst>
                </a:gridCol>
              </a:tblGrid>
              <a:tr h="527520">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County</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Property</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Location</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Total 811 Units</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1 BR</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2 BR</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500" dirty="0">
                          <a:solidFill>
                            <a:schemeClr val="tx1"/>
                          </a:solidFill>
                          <a:effectLst/>
                          <a:latin typeface="Times New Roman" panose="02020603050405020304" pitchFamily="18" charset="0"/>
                          <a:cs typeface="Times New Roman" panose="02020603050405020304" pitchFamily="18" charset="0"/>
                        </a:rPr>
                        <a:t>Estimated Leasing Start</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43699687"/>
                  </a:ext>
                </a:extLst>
              </a:tr>
              <a:tr h="624681">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Queen Anne’s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Village at Slippery Hill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Grasonville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Spring 2019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5530607"/>
                  </a:ext>
                </a:extLst>
              </a:tr>
              <a:tr h="502191">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Queen Anne’s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a:effectLst/>
                          <a:latin typeface="Times New Roman" panose="02020603050405020304" pitchFamily="18" charset="0"/>
                          <a:cs typeface="Times New Roman" panose="02020603050405020304" pitchFamily="18" charset="0"/>
                        </a:rPr>
                        <a:t>Willows at Centreville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Centreville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a:effectLst/>
                          <a:latin typeface="Times New Roman" panose="02020603050405020304" pitchFamily="18" charset="0"/>
                          <a:cs typeface="Times New Roman" panose="02020603050405020304" pitchFamily="18" charset="0"/>
                        </a:rPr>
                        <a:t>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a:effectLst/>
                          <a:latin typeface="Times New Roman" panose="02020603050405020304" pitchFamily="18" charset="0"/>
                          <a:cs typeface="Times New Roman" panose="02020603050405020304" pitchFamily="18" charset="0"/>
                        </a:rPr>
                        <a:t>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a:effectLst/>
                          <a:latin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Summer 2019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68896187"/>
                  </a:ext>
                </a:extLst>
              </a:tr>
              <a:tr h="502191">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St. Mary’s</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Patuxent Crossing </a:t>
                      </a:r>
                      <a:r>
                        <a:rPr lang="en-US" sz="1100" b="1" dirty="0">
                          <a:effectLst/>
                          <a:latin typeface="Times New Roman" panose="02020603050405020304" pitchFamily="18" charset="0"/>
                          <a:cs typeface="Times New Roman" panose="02020603050405020304" pitchFamily="18" charset="0"/>
                        </a:rPr>
                        <a:t>AKA Queen Anne Park</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Lexington Park</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5</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5</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0</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Fall 2018</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02099696"/>
                  </a:ext>
                </a:extLst>
              </a:tr>
              <a:tr h="502191">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Talbot</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Galloway Meadows</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Easton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4</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3</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1</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Fall 2018</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66443221"/>
                  </a:ext>
                </a:extLst>
              </a:tr>
              <a:tr h="502191">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Washington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Hopewell Station</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Hagerstown</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4</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3</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1</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dirty="0">
                          <a:effectLst/>
                          <a:latin typeface="Times New Roman" panose="02020603050405020304" pitchFamily="18" charset="0"/>
                          <a:cs typeface="Times New Roman" panose="02020603050405020304" pitchFamily="18" charset="0"/>
                        </a:rPr>
                        <a:t>Fall 2018</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34569818"/>
                  </a:ext>
                </a:extLst>
              </a:tr>
              <a:tr h="502191">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Wicomico</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Homes at Johnson’s Pond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Salisbury</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4</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4</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April 2018 – Leasing in process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45" marR="3464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944925649"/>
                  </a:ext>
                </a:extLst>
              </a:tr>
            </a:tbl>
          </a:graphicData>
        </a:graphic>
      </p:graphicFrame>
    </p:spTree>
    <p:extLst>
      <p:ext uri="{BB962C8B-B14F-4D97-AF65-F5344CB8AC3E}">
        <p14:creationId xmlns:p14="http://schemas.microsoft.com/office/powerpoint/2010/main" val="38967761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054938D-330B-8845-80C4-5AABA5486F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685" b="5984"/>
          <a:stretch/>
        </p:blipFill>
        <p:spPr>
          <a:xfrm>
            <a:off x="1465297" y="1591297"/>
            <a:ext cx="8802425" cy="4504703"/>
          </a:xfrm>
          <a:prstGeom prst="rect">
            <a:avLst/>
          </a:prstGeom>
        </p:spPr>
      </p:pic>
      <p:sp>
        <p:nvSpPr>
          <p:cNvPr id="2" name="Title 1">
            <a:extLst>
              <a:ext uri="{FF2B5EF4-FFF2-40B4-BE49-F238E27FC236}">
                <a16:creationId xmlns:a16="http://schemas.microsoft.com/office/drawing/2014/main" xmlns="" id="{137352C9-FB68-424F-982E-0F215194DD6E}"/>
              </a:ext>
            </a:extLst>
          </p:cNvPr>
          <p:cNvSpPr>
            <a:spLocks noGrp="1"/>
          </p:cNvSpPr>
          <p:nvPr>
            <p:ph type="title"/>
          </p:nvPr>
        </p:nvSpPr>
        <p:spPr/>
        <p:txBody>
          <a:bodyPr/>
          <a:lstStyle/>
          <a:p>
            <a:r>
              <a:rPr lang="en-US" dirty="0"/>
              <a:t>Section 811 Unit Locations</a:t>
            </a:r>
          </a:p>
        </p:txBody>
      </p:sp>
      <p:sp>
        <p:nvSpPr>
          <p:cNvPr id="4" name="Slide Number Placeholder 3">
            <a:extLst>
              <a:ext uri="{FF2B5EF4-FFF2-40B4-BE49-F238E27FC236}">
                <a16:creationId xmlns:a16="http://schemas.microsoft.com/office/drawing/2014/main" xmlns="" id="{D89692D3-A80A-B346-B7AF-88D76B33CDD7}"/>
              </a:ext>
            </a:extLst>
          </p:cNvPr>
          <p:cNvSpPr>
            <a:spLocks noGrp="1"/>
          </p:cNvSpPr>
          <p:nvPr>
            <p:ph type="sldNum" sz="quarter" idx="12"/>
          </p:nvPr>
        </p:nvSpPr>
        <p:spPr/>
        <p:txBody>
          <a:bodyPr/>
          <a:lstStyle/>
          <a:p>
            <a:fld id="{D275CE6D-5C38-C543-B8AD-F8110668FDF9}" type="slidenum">
              <a:rPr lang="en-US" smtClean="0"/>
              <a:pPr/>
              <a:t>54</a:t>
            </a:fld>
            <a:endParaRPr lang="en-US" dirty="0"/>
          </a:p>
        </p:txBody>
      </p:sp>
      <p:sp>
        <p:nvSpPr>
          <p:cNvPr id="5" name="Text Placeholder 4">
            <a:extLst>
              <a:ext uri="{FF2B5EF4-FFF2-40B4-BE49-F238E27FC236}">
                <a16:creationId xmlns:a16="http://schemas.microsoft.com/office/drawing/2014/main" xmlns="" id="{B81D7525-DDC2-074B-95C5-928B6EEFC06C}"/>
              </a:ext>
            </a:extLst>
          </p:cNvPr>
          <p:cNvSpPr>
            <a:spLocks noGrp="1"/>
          </p:cNvSpPr>
          <p:nvPr>
            <p:ph type="body" sz="quarter" idx="13"/>
          </p:nvPr>
        </p:nvSpPr>
        <p:spPr/>
        <p:txBody>
          <a:bodyPr/>
          <a:lstStyle/>
          <a:p>
            <a:endParaRPr lang="en-US"/>
          </a:p>
        </p:txBody>
      </p:sp>
      <p:cxnSp>
        <p:nvCxnSpPr>
          <p:cNvPr id="7" name="Shape 99">
            <a:extLst>
              <a:ext uri="{FF2B5EF4-FFF2-40B4-BE49-F238E27FC236}">
                <a16:creationId xmlns:a16="http://schemas.microsoft.com/office/drawing/2014/main" xmlns="" id="{616D51D2-1FB2-0C43-8931-DABD09A6EE21}"/>
              </a:ext>
            </a:extLst>
          </p:cNvPr>
          <p:cNvCxnSpPr>
            <a:cxnSpLocks/>
          </p:cNvCxnSpPr>
          <p:nvPr/>
        </p:nvCxnSpPr>
        <p:spPr>
          <a:xfrm>
            <a:off x="8762163" y="1145656"/>
            <a:ext cx="3429837"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42211044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94139A-E968-9F4F-88CC-BF769E50287C}"/>
              </a:ext>
            </a:extLst>
          </p:cNvPr>
          <p:cNvSpPr>
            <a:spLocks noGrp="1"/>
          </p:cNvSpPr>
          <p:nvPr>
            <p:ph type="title"/>
          </p:nvPr>
        </p:nvSpPr>
        <p:spPr/>
        <p:txBody>
          <a:bodyPr/>
          <a:lstStyle/>
          <a:p>
            <a:r>
              <a:rPr lang="en-US" dirty="0"/>
              <a:t>Resources</a:t>
            </a:r>
          </a:p>
        </p:txBody>
      </p:sp>
      <p:sp>
        <p:nvSpPr>
          <p:cNvPr id="4" name="Slide Number Placeholder 3">
            <a:extLst>
              <a:ext uri="{FF2B5EF4-FFF2-40B4-BE49-F238E27FC236}">
                <a16:creationId xmlns:a16="http://schemas.microsoft.com/office/drawing/2014/main" xmlns="" id="{61FE45BD-9211-0E4F-B57C-74F8A442AAC6}"/>
              </a:ext>
            </a:extLst>
          </p:cNvPr>
          <p:cNvSpPr>
            <a:spLocks noGrp="1"/>
          </p:cNvSpPr>
          <p:nvPr>
            <p:ph type="sldNum" sz="quarter" idx="12"/>
          </p:nvPr>
        </p:nvSpPr>
        <p:spPr/>
        <p:txBody>
          <a:bodyPr/>
          <a:lstStyle/>
          <a:p>
            <a:fld id="{D275CE6D-5C38-C543-B8AD-F8110668FDF9}" type="slidenum">
              <a:rPr lang="en-US" smtClean="0"/>
              <a:pPr/>
              <a:t>55</a:t>
            </a:fld>
            <a:endParaRPr lang="en-US" dirty="0"/>
          </a:p>
        </p:txBody>
      </p:sp>
      <p:sp>
        <p:nvSpPr>
          <p:cNvPr id="5" name="Text Placeholder 4">
            <a:extLst>
              <a:ext uri="{FF2B5EF4-FFF2-40B4-BE49-F238E27FC236}">
                <a16:creationId xmlns:a16="http://schemas.microsoft.com/office/drawing/2014/main" xmlns="" id="{F5BA7983-AECA-8348-944F-443E265B13ED}"/>
              </a:ext>
            </a:extLst>
          </p:cNvPr>
          <p:cNvSpPr>
            <a:spLocks noGrp="1"/>
          </p:cNvSpPr>
          <p:nvPr>
            <p:ph type="body" sz="quarter" idx="13"/>
          </p:nvPr>
        </p:nvSpPr>
        <p:spPr/>
        <p:txBody>
          <a:bodyPr/>
          <a:lstStyle/>
          <a:p>
            <a:endParaRPr lang="en-US"/>
          </a:p>
        </p:txBody>
      </p:sp>
      <p:graphicFrame>
        <p:nvGraphicFramePr>
          <p:cNvPr id="6" name="Content Placeholder 3">
            <a:extLst>
              <a:ext uri="{FF2B5EF4-FFF2-40B4-BE49-F238E27FC236}">
                <a16:creationId xmlns:a16="http://schemas.microsoft.com/office/drawing/2014/main" xmlns="" id="{932F4DCD-82E4-FD43-BFA1-A266CFA7C001}"/>
              </a:ext>
            </a:extLst>
          </p:cNvPr>
          <p:cNvGraphicFramePr>
            <a:graphicFrameLocks noGrp="1"/>
          </p:cNvGraphicFramePr>
          <p:nvPr>
            <p:ph sz="quarter" idx="1"/>
            <p:extLst>
              <p:ext uri="{D42A27DB-BD31-4B8C-83A1-F6EECF244321}">
                <p14:modId xmlns:p14="http://schemas.microsoft.com/office/powerpoint/2010/main" val="2874159937"/>
              </p:ext>
            </p:extLst>
          </p:nvPr>
        </p:nvGraphicFramePr>
        <p:xfrm>
          <a:off x="884583" y="1711738"/>
          <a:ext cx="10469217" cy="4136052"/>
        </p:xfrm>
        <a:graphic>
          <a:graphicData uri="http://schemas.openxmlformats.org/drawingml/2006/table">
            <a:tbl>
              <a:tblPr firstRow="1" bandRow="1">
                <a:tableStyleId>{5C22544A-7EE6-4342-B048-85BDC9FD1C3A}</a:tableStyleId>
              </a:tblPr>
              <a:tblGrid>
                <a:gridCol w="4464369">
                  <a:extLst>
                    <a:ext uri="{9D8B030D-6E8A-4147-A177-3AD203B41FA5}">
                      <a16:colId xmlns:a16="http://schemas.microsoft.com/office/drawing/2014/main" xmlns="" val="20000"/>
                    </a:ext>
                  </a:extLst>
                </a:gridCol>
                <a:gridCol w="6004848">
                  <a:extLst>
                    <a:ext uri="{9D8B030D-6E8A-4147-A177-3AD203B41FA5}">
                      <a16:colId xmlns:a16="http://schemas.microsoft.com/office/drawing/2014/main" xmlns="" val="20001"/>
                    </a:ext>
                  </a:extLst>
                </a:gridCol>
              </a:tblGrid>
              <a:tr h="257175">
                <a:tc>
                  <a:txBody>
                    <a:bodyPr/>
                    <a:lstStyle/>
                    <a:p>
                      <a:pPr algn="l"/>
                      <a:r>
                        <a:rPr lang="en-US" sz="1800" dirty="0">
                          <a:solidFill>
                            <a:schemeClr val="tx1"/>
                          </a:solidFill>
                          <a:latin typeface="Times New Roman" panose="02020603050405020304" pitchFamily="18" charset="0"/>
                          <a:cs typeface="Times New Roman" panose="02020603050405020304" pitchFamily="18" charset="0"/>
                        </a:rPr>
                        <a:t>Agency</a:t>
                      </a:r>
                      <a:r>
                        <a:rPr lang="en-US" sz="1800" baseline="0" dirty="0">
                          <a:solidFill>
                            <a:schemeClr val="tx1"/>
                          </a:solidFill>
                          <a:latin typeface="Times New Roman" panose="02020603050405020304" pitchFamily="18" charset="0"/>
                          <a:cs typeface="Times New Roman" panose="02020603050405020304" pitchFamily="18" charset="0"/>
                        </a:rPr>
                        <a:t> or Online Tool</a:t>
                      </a:r>
                      <a:endParaRPr lang="en-US" sz="18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Website</a:t>
                      </a:r>
                    </a:p>
                  </a:txBody>
                  <a:tcPr marL="51435" marR="51435" marT="25718" marB="25718">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51585">
                <a:tc>
                  <a:txBody>
                    <a:bodyPr/>
                    <a:lstStyle/>
                    <a:p>
                      <a:pPr algn="l"/>
                      <a:r>
                        <a:rPr lang="en-US" sz="1800" dirty="0">
                          <a:latin typeface="Times New Roman" panose="02020603050405020304" pitchFamily="18" charset="0"/>
                          <a:cs typeface="Times New Roman" panose="02020603050405020304" pitchFamily="18" charset="0"/>
                        </a:rPr>
                        <a:t>Social Security Administration</a:t>
                      </a:r>
                    </a:p>
                  </a:txBody>
                  <a:tcPr marL="51435" marR="51435" marT="25718" marB="2571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Times New Roman" panose="02020603050405020304" pitchFamily="18" charset="0"/>
                          <a:cs typeface="Times New Roman" panose="02020603050405020304" pitchFamily="18" charset="0"/>
                          <a:hlinkClick r:id="rId2" action="ppaction://hlinkpres?slideindex=1&amp;slidetitle="/>
                        </a:rPr>
                        <a:t>www.ssa.gov </a:t>
                      </a:r>
                      <a:endParaRPr lang="en-US" sz="1800" dirty="0">
                        <a:latin typeface="Times New Roman" panose="02020603050405020304" pitchFamily="18"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52852">
                <a:tc>
                  <a:txBody>
                    <a:bodyPr/>
                    <a:lstStyle/>
                    <a:p>
                      <a:pPr algn="l"/>
                      <a:r>
                        <a:rPr lang="en-US" sz="1800" dirty="0">
                          <a:latin typeface="Times New Roman" panose="02020603050405020304" pitchFamily="18" charset="0"/>
                          <a:cs typeface="Times New Roman" panose="02020603050405020304" pitchFamily="18" charset="0"/>
                        </a:rPr>
                        <a:t>US</a:t>
                      </a:r>
                      <a:r>
                        <a:rPr lang="en-US" sz="1800" baseline="0" dirty="0">
                          <a:latin typeface="Times New Roman" panose="02020603050405020304" pitchFamily="18" charset="0"/>
                          <a:cs typeface="Times New Roman" panose="02020603050405020304" pitchFamily="18" charset="0"/>
                        </a:rPr>
                        <a:t> Department of Housing and Urban Development</a:t>
                      </a:r>
                      <a:endParaRPr lang="en-US" sz="1800" dirty="0">
                        <a:latin typeface="Times New Roman" panose="02020603050405020304" pitchFamily="18" charset="0"/>
                        <a:cs typeface="Times New Roman" panose="02020603050405020304" pitchFamily="18" charset="0"/>
                      </a:endParaRPr>
                    </a:p>
                  </a:txBody>
                  <a:tcPr marL="51435" marR="51435" marT="25718" marB="2571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Times New Roman" panose="02020603050405020304" pitchFamily="18" charset="0"/>
                          <a:cs typeface="Times New Roman" panose="02020603050405020304" pitchFamily="18" charset="0"/>
                          <a:hlinkClick r:id="rId3"/>
                        </a:rPr>
                        <a:t>http://portal.hud.gov/hudportal/HUD</a:t>
                      </a:r>
                      <a:endParaRPr lang="en-US" sz="1800" dirty="0">
                        <a:latin typeface="Times New Roman" panose="02020603050405020304" pitchFamily="18"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52852">
                <a:tc>
                  <a:txBody>
                    <a:bodyPr/>
                    <a:lstStyle/>
                    <a:p>
                      <a:pPr algn="l"/>
                      <a:r>
                        <a:rPr lang="en-US" sz="1800" dirty="0">
                          <a:latin typeface="Times New Roman" panose="02020603050405020304" pitchFamily="18" charset="0"/>
                          <a:cs typeface="Times New Roman" panose="02020603050405020304" pitchFamily="18" charset="0"/>
                        </a:rPr>
                        <a:t>Consumer Credit Counseling Services of Maryland and Delaware</a:t>
                      </a:r>
                    </a:p>
                  </a:txBody>
                  <a:tcPr marL="51435" marR="51435" marT="25718" marB="2571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Times New Roman" panose="02020603050405020304" pitchFamily="18" charset="0"/>
                          <a:cs typeface="Times New Roman" panose="02020603050405020304" pitchFamily="18" charset="0"/>
                          <a:hlinkClick r:id="rId2" action="ppaction://hlinkpres?slideindex=1&amp;slidetitle="/>
                        </a:rPr>
                        <a:t>www.CCC-inc.org </a:t>
                      </a:r>
                      <a:r>
                        <a:rPr lang="en-US" sz="1800" dirty="0">
                          <a:latin typeface="Times New Roman" panose="02020603050405020304" pitchFamily="18" charset="0"/>
                          <a:cs typeface="Times New Roman" panose="02020603050405020304" pitchFamily="18" charset="0"/>
                        </a:rPr>
                        <a:t>or </a:t>
                      </a:r>
                    </a:p>
                    <a:p>
                      <a:pPr algn="ctr"/>
                      <a:r>
                        <a:rPr lang="en-US" sz="1800" dirty="0">
                          <a:latin typeface="Times New Roman" panose="02020603050405020304" pitchFamily="18" charset="0"/>
                          <a:cs typeface="Times New Roman" panose="02020603050405020304" pitchFamily="18" charset="0"/>
                        </a:rPr>
                        <a:t>1.800.642.2227</a:t>
                      </a:r>
                    </a:p>
                  </a:txBody>
                  <a:tcPr marL="51435" marR="51435" marT="25718" marB="2571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52852">
                <a:tc>
                  <a:txBody>
                    <a:bodyPr/>
                    <a:lstStyle/>
                    <a:p>
                      <a:pPr algn="l"/>
                      <a:r>
                        <a:rPr lang="en-US" sz="1800" dirty="0">
                          <a:latin typeface="Times New Roman" panose="02020603050405020304" pitchFamily="18" charset="0"/>
                          <a:cs typeface="Times New Roman" panose="02020603050405020304" pitchFamily="18" charset="0"/>
                        </a:rPr>
                        <a:t>Annual</a:t>
                      </a:r>
                      <a:r>
                        <a:rPr lang="en-US" sz="1800" baseline="0" dirty="0">
                          <a:latin typeface="Times New Roman" panose="02020603050405020304" pitchFamily="18" charset="0"/>
                          <a:cs typeface="Times New Roman" panose="02020603050405020304" pitchFamily="18" charset="0"/>
                        </a:rPr>
                        <a:t> Credit Report</a:t>
                      </a:r>
                      <a:endParaRPr lang="en-US" sz="1800" dirty="0">
                        <a:latin typeface="Times New Roman" panose="02020603050405020304" pitchFamily="18" charset="0"/>
                        <a:cs typeface="Times New Roman" panose="02020603050405020304" pitchFamily="18" charset="0"/>
                      </a:endParaRPr>
                    </a:p>
                  </a:txBody>
                  <a:tcPr marL="51435" marR="51435" marT="25718" marB="2571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Times New Roman" panose="02020603050405020304" pitchFamily="18" charset="0"/>
                          <a:cs typeface="Times New Roman" panose="02020603050405020304" pitchFamily="18" charset="0"/>
                          <a:hlinkClick r:id="rId2" action="ppaction://hlinkpres?slideindex=1&amp;slidetitle="/>
                        </a:rPr>
                        <a:t>www.annualcreditreport.com</a:t>
                      </a:r>
                      <a:r>
                        <a:rPr lang="en-US" sz="1800" dirty="0">
                          <a:latin typeface="Times New Roman" panose="02020603050405020304" pitchFamily="18" charset="0"/>
                          <a:cs typeface="Times New Roman" panose="02020603050405020304" pitchFamily="18" charset="0"/>
                        </a:rPr>
                        <a:t> or 1.877.322.8228</a:t>
                      </a:r>
                    </a:p>
                  </a:txBody>
                  <a:tcPr marL="51435" marR="51435" marT="25718" marB="2571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452852">
                <a:tc>
                  <a:txBody>
                    <a:bodyPr/>
                    <a:lstStyle/>
                    <a:p>
                      <a:pPr algn="l"/>
                      <a:r>
                        <a:rPr lang="en-US" sz="1800" dirty="0">
                          <a:latin typeface="Times New Roman" panose="02020603050405020304" pitchFamily="18" charset="0"/>
                          <a:cs typeface="Times New Roman" panose="02020603050405020304" pitchFamily="18" charset="0"/>
                        </a:rPr>
                        <a:t>Guide to Expungement of Nuisance Crimes</a:t>
                      </a:r>
                    </a:p>
                  </a:txBody>
                  <a:tcPr marL="51435" marR="51435" marT="25718" marB="2571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Times New Roman" panose="02020603050405020304" pitchFamily="18" charset="0"/>
                          <a:cs typeface="Times New Roman" panose="02020603050405020304" pitchFamily="18" charset="0"/>
                          <a:hlinkClick r:id="rId2" action="ppaction://hlinkpres?slideindex=1&amp;slidetitle="/>
                        </a:rPr>
                        <a:t>http://www.courts.state.md.us/district/forms/criminal/dccr072a.pdf </a:t>
                      </a:r>
                      <a:endParaRPr lang="en-US" sz="1800" dirty="0">
                        <a:latin typeface="Times New Roman" panose="02020603050405020304" pitchFamily="18"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452852">
                <a:tc>
                  <a:txBody>
                    <a:bodyPr/>
                    <a:lstStyle/>
                    <a:p>
                      <a:pPr algn="l"/>
                      <a:r>
                        <a:rPr lang="en-US" sz="1800" dirty="0">
                          <a:latin typeface="Times New Roman" panose="02020603050405020304" pitchFamily="18" charset="0"/>
                          <a:cs typeface="Times New Roman" panose="02020603050405020304" pitchFamily="18" charset="0"/>
                        </a:rPr>
                        <a:t>Maryland Judiciary</a:t>
                      </a:r>
                      <a:r>
                        <a:rPr lang="en-US" sz="1800" baseline="0" dirty="0">
                          <a:latin typeface="Times New Roman" panose="02020603050405020304" pitchFamily="18" charset="0"/>
                          <a:cs typeface="Times New Roman" panose="02020603050405020304" pitchFamily="18" charset="0"/>
                        </a:rPr>
                        <a:t> Case Search</a:t>
                      </a:r>
                      <a:endParaRPr lang="en-US" sz="1800" dirty="0">
                        <a:latin typeface="Times New Roman" panose="02020603050405020304" pitchFamily="18" charset="0"/>
                        <a:cs typeface="Times New Roman" panose="02020603050405020304" pitchFamily="18" charset="0"/>
                      </a:endParaRPr>
                    </a:p>
                  </a:txBody>
                  <a:tcPr marL="51435" marR="51435" marT="25718" marB="2571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Times New Roman" panose="02020603050405020304" pitchFamily="18" charset="0"/>
                          <a:cs typeface="Times New Roman" panose="02020603050405020304" pitchFamily="18" charset="0"/>
                          <a:hlinkClick r:id="rId2" action="ppaction://hlinkpres?slideindex=1&amp;slidetitle="/>
                        </a:rPr>
                        <a:t>http://casesearch.courts.state.md.us/inquiry/inquiry-index.jsp </a:t>
                      </a:r>
                      <a:endParaRPr lang="en-US" sz="1800" dirty="0">
                        <a:latin typeface="Times New Roman" panose="02020603050405020304" pitchFamily="18"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51585">
                <a:tc>
                  <a:txBody>
                    <a:bodyPr/>
                    <a:lstStyle/>
                    <a:p>
                      <a:pPr algn="l"/>
                      <a:r>
                        <a:rPr lang="en-US" sz="1800" dirty="0">
                          <a:latin typeface="Times New Roman" panose="02020603050405020304" pitchFamily="18" charset="0"/>
                          <a:cs typeface="Times New Roman" panose="02020603050405020304" pitchFamily="18" charset="0"/>
                        </a:rPr>
                        <a:t>Disability Rights Maryland (MDLC)</a:t>
                      </a:r>
                    </a:p>
                  </a:txBody>
                  <a:tcPr marL="51435" marR="51435" marT="25718" marB="2571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hlinkClick r:id="rId2" action="ppaction://hlinkpres?slideindex=1&amp;slidetitle="/>
                        </a:rPr>
                        <a:t>https://disabilityrightsmd.org/ </a:t>
                      </a:r>
                      <a:endParaRPr lang="en-US" sz="1800" dirty="0">
                        <a:latin typeface="Times New Roman" panose="02020603050405020304" pitchFamily="18"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452852">
                <a:tc>
                  <a:txBody>
                    <a:bodyPr/>
                    <a:lstStyle/>
                    <a:p>
                      <a:pPr algn="l"/>
                      <a:r>
                        <a:rPr lang="en-US" sz="1800" dirty="0">
                          <a:latin typeface="Times New Roman" panose="02020603050405020304" pitchFamily="18" charset="0"/>
                          <a:cs typeface="Times New Roman" panose="02020603050405020304" pitchFamily="18" charset="0"/>
                        </a:rPr>
                        <a:t>Public Housing Authority</a:t>
                      </a:r>
                      <a:r>
                        <a:rPr lang="en-US" sz="1800" baseline="0" dirty="0">
                          <a:latin typeface="Times New Roman" panose="02020603050405020304" pitchFamily="18" charset="0"/>
                          <a:cs typeface="Times New Roman" panose="02020603050405020304" pitchFamily="18" charset="0"/>
                        </a:rPr>
                        <a:t> Locator</a:t>
                      </a:r>
                      <a:endParaRPr lang="en-US" sz="1800" dirty="0">
                        <a:latin typeface="Times New Roman" panose="02020603050405020304" pitchFamily="18" charset="0"/>
                        <a:cs typeface="Times New Roman" panose="02020603050405020304" pitchFamily="18" charset="0"/>
                      </a:endParaRPr>
                    </a:p>
                  </a:txBody>
                  <a:tcPr marL="51435" marR="51435" marT="25718" marB="2571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800" dirty="0">
                          <a:latin typeface="Times New Roman" panose="02020603050405020304" pitchFamily="18" charset="0"/>
                          <a:cs typeface="Times New Roman" panose="02020603050405020304" pitchFamily="18" charset="0"/>
                          <a:hlinkClick r:id="rId2" action="ppaction://hlinkpres?slideindex=1&amp;slidetitle="/>
                        </a:rPr>
                        <a:t>http://www.hud.gov/offices/pih/pha/contacts/states/md.cfm </a:t>
                      </a:r>
                      <a:endParaRPr lang="en-US" sz="1800" dirty="0">
                        <a:latin typeface="Times New Roman" panose="02020603050405020304" pitchFamily="18"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0008"/>
                  </a:ext>
                </a:extLst>
              </a:tr>
            </a:tbl>
          </a:graphicData>
        </a:graphic>
      </p:graphicFrame>
      <p:cxnSp>
        <p:nvCxnSpPr>
          <p:cNvPr id="7" name="Shape 99">
            <a:extLst>
              <a:ext uri="{FF2B5EF4-FFF2-40B4-BE49-F238E27FC236}">
                <a16:creationId xmlns:a16="http://schemas.microsoft.com/office/drawing/2014/main" xmlns="" id="{D5497477-5636-7F40-9094-3A1D5F50C3C9}"/>
              </a:ext>
            </a:extLst>
          </p:cNvPr>
          <p:cNvCxnSpPr>
            <a:cxnSpLocks/>
          </p:cNvCxnSpPr>
          <p:nvPr/>
        </p:nvCxnSpPr>
        <p:spPr>
          <a:xfrm>
            <a:off x="4180114" y="1145656"/>
            <a:ext cx="8011886"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660074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94139A-E968-9F4F-88CC-BF769E50287C}"/>
              </a:ext>
            </a:extLst>
          </p:cNvPr>
          <p:cNvSpPr>
            <a:spLocks noGrp="1"/>
          </p:cNvSpPr>
          <p:nvPr>
            <p:ph type="title"/>
          </p:nvPr>
        </p:nvSpPr>
        <p:spPr/>
        <p:txBody>
          <a:bodyPr/>
          <a:lstStyle/>
          <a:p>
            <a:r>
              <a:rPr lang="en-US" dirty="0"/>
              <a:t>Resources</a:t>
            </a:r>
          </a:p>
        </p:txBody>
      </p:sp>
      <p:sp>
        <p:nvSpPr>
          <p:cNvPr id="4" name="Slide Number Placeholder 3">
            <a:extLst>
              <a:ext uri="{FF2B5EF4-FFF2-40B4-BE49-F238E27FC236}">
                <a16:creationId xmlns:a16="http://schemas.microsoft.com/office/drawing/2014/main" xmlns="" id="{61FE45BD-9211-0E4F-B57C-74F8A442AAC6}"/>
              </a:ext>
            </a:extLst>
          </p:cNvPr>
          <p:cNvSpPr>
            <a:spLocks noGrp="1"/>
          </p:cNvSpPr>
          <p:nvPr>
            <p:ph type="sldNum" sz="quarter" idx="12"/>
          </p:nvPr>
        </p:nvSpPr>
        <p:spPr/>
        <p:txBody>
          <a:bodyPr/>
          <a:lstStyle/>
          <a:p>
            <a:fld id="{D275CE6D-5C38-C543-B8AD-F8110668FDF9}" type="slidenum">
              <a:rPr lang="en-US" smtClean="0"/>
              <a:pPr/>
              <a:t>56</a:t>
            </a:fld>
            <a:endParaRPr lang="en-US" dirty="0"/>
          </a:p>
        </p:txBody>
      </p:sp>
      <p:sp>
        <p:nvSpPr>
          <p:cNvPr id="5" name="Text Placeholder 4">
            <a:extLst>
              <a:ext uri="{FF2B5EF4-FFF2-40B4-BE49-F238E27FC236}">
                <a16:creationId xmlns:a16="http://schemas.microsoft.com/office/drawing/2014/main" xmlns="" id="{F5BA7983-AECA-8348-944F-443E265B13ED}"/>
              </a:ext>
            </a:extLst>
          </p:cNvPr>
          <p:cNvSpPr>
            <a:spLocks noGrp="1"/>
          </p:cNvSpPr>
          <p:nvPr>
            <p:ph type="body" sz="quarter" idx="13"/>
          </p:nvPr>
        </p:nvSpPr>
        <p:spPr/>
        <p:txBody>
          <a:bodyPr/>
          <a:lstStyle/>
          <a:p>
            <a:endParaRPr lang="en-US"/>
          </a:p>
        </p:txBody>
      </p:sp>
      <p:graphicFrame>
        <p:nvGraphicFramePr>
          <p:cNvPr id="8" name="Content Placeholder 3">
            <a:extLst>
              <a:ext uri="{FF2B5EF4-FFF2-40B4-BE49-F238E27FC236}">
                <a16:creationId xmlns:a16="http://schemas.microsoft.com/office/drawing/2014/main" xmlns="" id="{926E4F2D-4415-4F4C-8B24-65874F8EED91}"/>
              </a:ext>
            </a:extLst>
          </p:cNvPr>
          <p:cNvGraphicFramePr>
            <a:graphicFrameLocks/>
          </p:cNvGraphicFramePr>
          <p:nvPr>
            <p:extLst>
              <p:ext uri="{D42A27DB-BD31-4B8C-83A1-F6EECF244321}">
                <p14:modId xmlns:p14="http://schemas.microsoft.com/office/powerpoint/2010/main" val="1123776600"/>
              </p:ext>
            </p:extLst>
          </p:nvPr>
        </p:nvGraphicFramePr>
        <p:xfrm>
          <a:off x="884582" y="1702135"/>
          <a:ext cx="10469217" cy="3760548"/>
        </p:xfrm>
        <a:graphic>
          <a:graphicData uri="http://schemas.openxmlformats.org/drawingml/2006/table">
            <a:tbl>
              <a:tblPr firstRow="1" bandRow="1">
                <a:tableStyleId>{5C22544A-7EE6-4342-B048-85BDC9FD1C3A}</a:tableStyleId>
              </a:tblPr>
              <a:tblGrid>
                <a:gridCol w="3888385">
                  <a:extLst>
                    <a:ext uri="{9D8B030D-6E8A-4147-A177-3AD203B41FA5}">
                      <a16:colId xmlns:a16="http://schemas.microsoft.com/office/drawing/2014/main" xmlns="" val="20000"/>
                    </a:ext>
                  </a:extLst>
                </a:gridCol>
                <a:gridCol w="6580832">
                  <a:extLst>
                    <a:ext uri="{9D8B030D-6E8A-4147-A177-3AD203B41FA5}">
                      <a16:colId xmlns:a16="http://schemas.microsoft.com/office/drawing/2014/main" xmlns="" val="20001"/>
                    </a:ext>
                  </a:extLst>
                </a:gridCol>
              </a:tblGrid>
              <a:tr h="257175">
                <a:tc>
                  <a:txBody>
                    <a:bodyPr/>
                    <a:lstStyle/>
                    <a:p>
                      <a:pPr algn="l"/>
                      <a:r>
                        <a:rPr lang="en-US" sz="1800" dirty="0">
                          <a:solidFill>
                            <a:schemeClr val="tx1"/>
                          </a:solidFill>
                          <a:latin typeface="Times New Roman" panose="02020603050405020304" pitchFamily="18" charset="0"/>
                          <a:cs typeface="Times New Roman" panose="02020603050405020304" pitchFamily="18" charset="0"/>
                        </a:rPr>
                        <a:t>Agency or Online</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rPr>
                        <a:t>Tool</a:t>
                      </a:r>
                    </a:p>
                  </a:txBody>
                  <a:tcPr marL="51435" marR="51435" marT="25718" marB="25718">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Website</a:t>
                      </a:r>
                    </a:p>
                  </a:txBody>
                  <a:tcPr marL="51435" marR="51435" marT="25718" marB="25718">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659636">
                <a:tc>
                  <a:txBody>
                    <a:bodyPr/>
                    <a:lstStyle/>
                    <a:p>
                      <a:pPr algn="l"/>
                      <a:r>
                        <a:rPr lang="en-US" sz="1800" dirty="0">
                          <a:latin typeface="Times New Roman" panose="02020603050405020304" pitchFamily="18" charset="0"/>
                          <a:cs typeface="Times New Roman" panose="02020603050405020304" pitchFamily="18" charset="0"/>
                        </a:rPr>
                        <a:t>Housing</a:t>
                      </a:r>
                      <a:r>
                        <a:rPr lang="en-US" sz="1800" baseline="0" dirty="0">
                          <a:latin typeface="Times New Roman" panose="02020603050405020304" pitchFamily="18" charset="0"/>
                          <a:cs typeface="Times New Roman" panose="02020603050405020304" pitchFamily="18" charset="0"/>
                        </a:rPr>
                        <a:t> Choice Voucher Guidebook</a:t>
                      </a:r>
                      <a:endParaRPr lang="en-US" sz="1800" dirty="0">
                        <a:latin typeface="Times New Roman" panose="02020603050405020304" pitchFamily="18" charset="0"/>
                        <a:cs typeface="Times New Roman" panose="02020603050405020304" pitchFamily="18" charset="0"/>
                      </a:endParaRPr>
                    </a:p>
                  </a:txBody>
                  <a:tcPr marL="51435" marR="51435" marT="25718" marB="2571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panose="02020603050405020304" pitchFamily="18" charset="0"/>
                          <a:cs typeface="Times New Roman" panose="02020603050405020304" pitchFamily="18" charset="0"/>
                          <a:hlinkClick r:id="rId2" action="ppaction://hlinkpres?slideindex=1&amp;slidetitle="/>
                        </a:rPr>
                        <a:t>http://portal.hud.gov/hudportal/HUD?src=/program_offices/public_indian_housing/programs/hcv/forms/guidebook </a:t>
                      </a:r>
                      <a:endParaRPr lang="en-US" sz="1800" dirty="0">
                        <a:latin typeface="Times New Roman" panose="02020603050405020304" pitchFamily="18"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461746">
                <a:tc>
                  <a:txBody>
                    <a:bodyPr/>
                    <a:lstStyle/>
                    <a:p>
                      <a:pPr algn="l"/>
                      <a:r>
                        <a:rPr lang="en-US" sz="1800" dirty="0">
                          <a:latin typeface="Times New Roman" panose="02020603050405020304" pitchFamily="18" charset="0"/>
                          <a:cs typeface="Times New Roman" panose="02020603050405020304" pitchFamily="18" charset="0"/>
                        </a:rPr>
                        <a:t>Craigslist</a:t>
                      </a:r>
                      <a:r>
                        <a:rPr lang="en-US" sz="1800" baseline="0" dirty="0">
                          <a:latin typeface="Times New Roman" panose="02020603050405020304" pitchFamily="18" charset="0"/>
                          <a:cs typeface="Times New Roman" panose="02020603050405020304" pitchFamily="18" charset="0"/>
                        </a:rPr>
                        <a:t> (Furniture, Apartment, Roommates)</a:t>
                      </a:r>
                      <a:endParaRPr lang="en-US" sz="1800" dirty="0">
                        <a:latin typeface="Times New Roman" panose="02020603050405020304" pitchFamily="18" charset="0"/>
                        <a:cs typeface="Times New Roman" panose="02020603050405020304" pitchFamily="18" charset="0"/>
                      </a:endParaRPr>
                    </a:p>
                  </a:txBody>
                  <a:tcPr marL="51435" marR="51435" marT="25718" marB="2571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panose="02020603050405020304" pitchFamily="18" charset="0"/>
                          <a:cs typeface="Times New Roman" panose="02020603050405020304" pitchFamily="18" charset="0"/>
                          <a:hlinkClick r:id="rId2" action="ppaction://hlinkpres?slideindex=1&amp;slidetitle="/>
                        </a:rPr>
                        <a:t>www.craigslist.com</a:t>
                      </a:r>
                      <a:r>
                        <a:rPr lang="en-US" sz="1800" dirty="0">
                          <a:latin typeface="Times New Roman" panose="02020603050405020304" pitchFamily="18" charset="0"/>
                          <a:cs typeface="Times New Roman" panose="02020603050405020304" pitchFamily="18" charset="0"/>
                        </a:rPr>
                        <a:t> </a:t>
                      </a:r>
                    </a:p>
                  </a:txBody>
                  <a:tcPr marL="51435" marR="51435" marT="25718" marB="2571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61746">
                <a:tc>
                  <a:txBody>
                    <a:bodyPr/>
                    <a:lstStyle/>
                    <a:p>
                      <a:pPr algn="l"/>
                      <a:r>
                        <a:rPr lang="en-US" sz="1800" dirty="0">
                          <a:latin typeface="Times New Roman" panose="02020603050405020304" pitchFamily="18" charset="0"/>
                          <a:cs typeface="Times New Roman" panose="02020603050405020304" pitchFamily="18" charset="0"/>
                        </a:rPr>
                        <a:t>Weinberg</a:t>
                      </a:r>
                      <a:r>
                        <a:rPr lang="en-US" sz="1800" baseline="0" dirty="0">
                          <a:latin typeface="Times New Roman" panose="02020603050405020304" pitchFamily="18" charset="0"/>
                          <a:cs typeface="Times New Roman" panose="02020603050405020304" pitchFamily="18" charset="0"/>
                        </a:rPr>
                        <a:t> Initiative </a:t>
                      </a:r>
                      <a:endParaRPr lang="en-US" sz="1800" dirty="0">
                        <a:latin typeface="Times New Roman" panose="02020603050405020304" pitchFamily="18" charset="0"/>
                        <a:cs typeface="Times New Roman" panose="02020603050405020304" pitchFamily="18" charset="0"/>
                      </a:endParaRPr>
                    </a:p>
                  </a:txBody>
                  <a:tcPr marL="51435" marR="51435" marT="25718" marB="2571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panose="02020603050405020304" pitchFamily="18" charset="0"/>
                          <a:cs typeface="Times New Roman" panose="02020603050405020304" pitchFamily="18" charset="0"/>
                          <a:hlinkClick r:id="rId3"/>
                        </a:rPr>
                        <a:t>http://mdod.maryland.gov/housing/Pages/MPAH.aspx</a:t>
                      </a:r>
                      <a:endParaRPr lang="en-US" sz="1800" dirty="0">
                        <a:latin typeface="Times New Roman" panose="02020603050405020304" pitchFamily="18"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61746">
                <a:tc>
                  <a:txBody>
                    <a:bodyPr/>
                    <a:lstStyle/>
                    <a:p>
                      <a:pPr algn="l"/>
                      <a:r>
                        <a:rPr lang="en-US" sz="1800" dirty="0">
                          <a:latin typeface="Times New Roman" panose="02020603050405020304" pitchFamily="18" charset="0"/>
                          <a:cs typeface="Times New Roman" panose="02020603050405020304" pitchFamily="18" charset="0"/>
                        </a:rPr>
                        <a:t>HUD</a:t>
                      </a:r>
                      <a:r>
                        <a:rPr lang="en-US" sz="1800" baseline="0" dirty="0">
                          <a:latin typeface="Times New Roman" panose="02020603050405020304" pitchFamily="18" charset="0"/>
                          <a:cs typeface="Times New Roman" panose="02020603050405020304" pitchFamily="18" charset="0"/>
                        </a:rPr>
                        <a:t> Section 811 PRA Demo.</a:t>
                      </a:r>
                      <a:endParaRPr lang="en-US" sz="1800" dirty="0">
                        <a:latin typeface="Times New Roman" panose="02020603050405020304" pitchFamily="18" charset="0"/>
                        <a:cs typeface="Times New Roman" panose="02020603050405020304" pitchFamily="18" charset="0"/>
                      </a:endParaRPr>
                    </a:p>
                  </a:txBody>
                  <a:tcPr marL="51435" marR="51435" marT="25718" marB="2571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panose="02020603050405020304" pitchFamily="18" charset="0"/>
                          <a:cs typeface="Times New Roman" panose="02020603050405020304" pitchFamily="18" charset="0"/>
                          <a:hlinkClick r:id="rId2" action="ppaction://hlinkpres?slideindex=1&amp;slidetitle="/>
                        </a:rPr>
                        <a:t>http://www.dhcd.maryland.gov/Website/Programs/Section811/Default.aspx </a:t>
                      </a:r>
                      <a:endParaRPr lang="en-US" sz="1800" dirty="0">
                        <a:latin typeface="Times New Roman" panose="02020603050405020304" pitchFamily="18"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63855">
                <a:tc>
                  <a:txBody>
                    <a:bodyPr/>
                    <a:lstStyle/>
                    <a:p>
                      <a:pPr algn="l"/>
                      <a:r>
                        <a:rPr lang="en-US" sz="1800" dirty="0">
                          <a:latin typeface="Times New Roman" panose="02020603050405020304" pitchFamily="18" charset="0"/>
                          <a:cs typeface="Times New Roman" panose="02020603050405020304" pitchFamily="18" charset="0"/>
                        </a:rPr>
                        <a:t>Baltimore Free Store</a:t>
                      </a:r>
                    </a:p>
                  </a:txBody>
                  <a:tcPr marL="51435" marR="51435" marT="25718" marB="2571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panose="02020603050405020304" pitchFamily="18" charset="0"/>
                          <a:cs typeface="Times New Roman" panose="02020603050405020304" pitchFamily="18" charset="0"/>
                          <a:hlinkClick r:id="rId2" action="ppaction://hlinkpres?slideindex=1&amp;slidetitle="/>
                        </a:rPr>
                        <a:t>http://freestorebaltimore.org/ </a:t>
                      </a:r>
                      <a:endParaRPr lang="en-US" sz="1800" dirty="0">
                        <a:latin typeface="Times New Roman" panose="02020603050405020304" pitchFamily="18"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461746">
                <a:tc>
                  <a:txBody>
                    <a:bodyPr/>
                    <a:lstStyle/>
                    <a:p>
                      <a:pPr algn="l"/>
                      <a:r>
                        <a:rPr lang="en-US" sz="1800" dirty="0">
                          <a:latin typeface="Times New Roman" panose="02020603050405020304" pitchFamily="18" charset="0"/>
                          <a:cs typeface="Times New Roman" panose="02020603050405020304" pitchFamily="18" charset="0"/>
                        </a:rPr>
                        <a:t>SNAP Program/Food</a:t>
                      </a:r>
                      <a:r>
                        <a:rPr lang="en-US" sz="1800" baseline="0" dirty="0">
                          <a:latin typeface="Times New Roman" panose="02020603050405020304" pitchFamily="18" charset="0"/>
                          <a:cs typeface="Times New Roman" panose="02020603050405020304" pitchFamily="18" charset="0"/>
                        </a:rPr>
                        <a:t> Stamps</a:t>
                      </a:r>
                      <a:endParaRPr lang="en-US" sz="1800" dirty="0">
                        <a:latin typeface="Times New Roman" panose="02020603050405020304" pitchFamily="18" charset="0"/>
                        <a:cs typeface="Times New Roman" panose="02020603050405020304" pitchFamily="18" charset="0"/>
                      </a:endParaRPr>
                    </a:p>
                  </a:txBody>
                  <a:tcPr marL="51435" marR="51435" marT="25718" marB="2571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panose="02020603050405020304" pitchFamily="18" charset="0"/>
                          <a:cs typeface="Times New Roman" panose="02020603050405020304" pitchFamily="18" charset="0"/>
                          <a:hlinkClick r:id="rId2" action="ppaction://hlinkpres?slideindex=1&amp;slidetitle="/>
                        </a:rPr>
                        <a:t>http://www.dhr.state.md.us/blog/?page_id=5514 </a:t>
                      </a:r>
                      <a:endParaRPr lang="en-US" sz="1800" dirty="0">
                        <a:latin typeface="Times New Roman" panose="02020603050405020304" pitchFamily="18"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63855">
                <a:tc>
                  <a:txBody>
                    <a:bodyPr/>
                    <a:lstStyle/>
                    <a:p>
                      <a:pPr algn="l"/>
                      <a:r>
                        <a:rPr lang="en-US" sz="1800" dirty="0">
                          <a:latin typeface="Times New Roman" panose="02020603050405020304" pitchFamily="18" charset="0"/>
                          <a:cs typeface="Times New Roman" panose="02020603050405020304" pitchFamily="18" charset="0"/>
                        </a:rPr>
                        <a:t>Go Section 8</a:t>
                      </a:r>
                    </a:p>
                  </a:txBody>
                  <a:tcPr marL="51435" marR="51435" marT="25718" marB="2571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1800" dirty="0">
                          <a:latin typeface="Times New Roman" panose="02020603050405020304" pitchFamily="18" charset="0"/>
                          <a:cs typeface="Times New Roman" panose="02020603050405020304" pitchFamily="18" charset="0"/>
                          <a:hlinkClick r:id="rId2" action="ppaction://hlinkpres?slideindex=1&amp;slidetitle="/>
                        </a:rPr>
                        <a:t>www.gosection8.com </a:t>
                      </a:r>
                      <a:endParaRPr lang="en-US" sz="1800" dirty="0">
                        <a:latin typeface="Times New Roman" panose="02020603050405020304" pitchFamily="18"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7"/>
                  </a:ext>
                </a:extLst>
              </a:tr>
            </a:tbl>
          </a:graphicData>
        </a:graphic>
      </p:graphicFrame>
      <p:cxnSp>
        <p:nvCxnSpPr>
          <p:cNvPr id="9" name="Shape 99">
            <a:extLst>
              <a:ext uri="{FF2B5EF4-FFF2-40B4-BE49-F238E27FC236}">
                <a16:creationId xmlns:a16="http://schemas.microsoft.com/office/drawing/2014/main" xmlns="" id="{20DE1A4F-CF0E-6540-BB04-3D6097DC765A}"/>
              </a:ext>
            </a:extLst>
          </p:cNvPr>
          <p:cNvCxnSpPr>
            <a:cxnSpLocks/>
          </p:cNvCxnSpPr>
          <p:nvPr/>
        </p:nvCxnSpPr>
        <p:spPr>
          <a:xfrm>
            <a:off x="4180114" y="1145656"/>
            <a:ext cx="8011886"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10018960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94139A-E968-9F4F-88CC-BF769E50287C}"/>
              </a:ext>
            </a:extLst>
          </p:cNvPr>
          <p:cNvSpPr>
            <a:spLocks noGrp="1"/>
          </p:cNvSpPr>
          <p:nvPr>
            <p:ph type="title"/>
          </p:nvPr>
        </p:nvSpPr>
        <p:spPr/>
        <p:txBody>
          <a:bodyPr/>
          <a:lstStyle/>
          <a:p>
            <a:r>
              <a:rPr lang="en-US" dirty="0"/>
              <a:t>Resources</a:t>
            </a:r>
          </a:p>
        </p:txBody>
      </p:sp>
      <p:sp>
        <p:nvSpPr>
          <p:cNvPr id="4" name="Slide Number Placeholder 3">
            <a:extLst>
              <a:ext uri="{FF2B5EF4-FFF2-40B4-BE49-F238E27FC236}">
                <a16:creationId xmlns:a16="http://schemas.microsoft.com/office/drawing/2014/main" xmlns="" id="{61FE45BD-9211-0E4F-B57C-74F8A442AAC6}"/>
              </a:ext>
            </a:extLst>
          </p:cNvPr>
          <p:cNvSpPr>
            <a:spLocks noGrp="1"/>
          </p:cNvSpPr>
          <p:nvPr>
            <p:ph type="sldNum" sz="quarter" idx="12"/>
          </p:nvPr>
        </p:nvSpPr>
        <p:spPr/>
        <p:txBody>
          <a:bodyPr/>
          <a:lstStyle/>
          <a:p>
            <a:fld id="{D275CE6D-5C38-C543-B8AD-F8110668FDF9}" type="slidenum">
              <a:rPr lang="en-US" smtClean="0"/>
              <a:pPr/>
              <a:t>57</a:t>
            </a:fld>
            <a:endParaRPr lang="en-US" dirty="0"/>
          </a:p>
        </p:txBody>
      </p:sp>
      <p:sp>
        <p:nvSpPr>
          <p:cNvPr id="5" name="Text Placeholder 4">
            <a:extLst>
              <a:ext uri="{FF2B5EF4-FFF2-40B4-BE49-F238E27FC236}">
                <a16:creationId xmlns:a16="http://schemas.microsoft.com/office/drawing/2014/main" xmlns="" id="{F5BA7983-AECA-8348-944F-443E265B13ED}"/>
              </a:ext>
            </a:extLst>
          </p:cNvPr>
          <p:cNvSpPr>
            <a:spLocks noGrp="1"/>
          </p:cNvSpPr>
          <p:nvPr>
            <p:ph type="body" sz="quarter" idx="13"/>
          </p:nvPr>
        </p:nvSpPr>
        <p:spPr/>
        <p:txBody>
          <a:bodyPr/>
          <a:lstStyle/>
          <a:p>
            <a:endParaRPr lang="en-US"/>
          </a:p>
        </p:txBody>
      </p:sp>
      <p:graphicFrame>
        <p:nvGraphicFramePr>
          <p:cNvPr id="6" name="Content Placeholder 3">
            <a:extLst>
              <a:ext uri="{FF2B5EF4-FFF2-40B4-BE49-F238E27FC236}">
                <a16:creationId xmlns:a16="http://schemas.microsoft.com/office/drawing/2014/main" xmlns="" id="{D5202A99-EA7C-034F-8718-5B2ADB0C50CF}"/>
              </a:ext>
            </a:extLst>
          </p:cNvPr>
          <p:cNvGraphicFramePr>
            <a:graphicFrameLocks/>
          </p:cNvGraphicFramePr>
          <p:nvPr>
            <p:extLst>
              <p:ext uri="{D42A27DB-BD31-4B8C-83A1-F6EECF244321}">
                <p14:modId xmlns:p14="http://schemas.microsoft.com/office/powerpoint/2010/main" val="1466884796"/>
              </p:ext>
            </p:extLst>
          </p:nvPr>
        </p:nvGraphicFramePr>
        <p:xfrm>
          <a:off x="884582" y="1677744"/>
          <a:ext cx="10469218" cy="4526288"/>
        </p:xfrm>
        <a:graphic>
          <a:graphicData uri="http://schemas.openxmlformats.org/drawingml/2006/table">
            <a:tbl>
              <a:tblPr firstRow="1" bandRow="1">
                <a:tableStyleId>{5C22544A-7EE6-4342-B048-85BDC9FD1C3A}</a:tableStyleId>
              </a:tblPr>
              <a:tblGrid>
                <a:gridCol w="5234609">
                  <a:extLst>
                    <a:ext uri="{9D8B030D-6E8A-4147-A177-3AD203B41FA5}">
                      <a16:colId xmlns:a16="http://schemas.microsoft.com/office/drawing/2014/main" xmlns="" val="20000"/>
                    </a:ext>
                  </a:extLst>
                </a:gridCol>
                <a:gridCol w="5234609">
                  <a:extLst>
                    <a:ext uri="{9D8B030D-6E8A-4147-A177-3AD203B41FA5}">
                      <a16:colId xmlns:a16="http://schemas.microsoft.com/office/drawing/2014/main" xmlns="" val="20001"/>
                    </a:ext>
                  </a:extLst>
                </a:gridCol>
              </a:tblGrid>
              <a:tr h="257175">
                <a:tc>
                  <a:txBody>
                    <a:bodyPr/>
                    <a:lstStyle/>
                    <a:p>
                      <a:pPr algn="l"/>
                      <a:r>
                        <a:rPr lang="en-US" sz="1800" dirty="0">
                          <a:solidFill>
                            <a:schemeClr val="tx1"/>
                          </a:solidFill>
                          <a:latin typeface="Times New Roman" panose="02020603050405020304" pitchFamily="18" charset="0"/>
                          <a:cs typeface="Times New Roman" panose="02020603050405020304" pitchFamily="18" charset="0"/>
                        </a:rPr>
                        <a:t>Agency or Online Tool</a:t>
                      </a: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Website</a:t>
                      </a:r>
                    </a:p>
                  </a:txBody>
                  <a:tcPr marL="51435" marR="51435" marT="25718" marB="2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34315">
                <a:tc>
                  <a:txBody>
                    <a:bodyPr/>
                    <a:lstStyle/>
                    <a:p>
                      <a:pPr algn="l"/>
                      <a:r>
                        <a:rPr lang="en-US" sz="1800" dirty="0">
                          <a:latin typeface="Times New Roman" panose="02020603050405020304" pitchFamily="18" charset="0"/>
                          <a:cs typeface="Times New Roman" panose="02020603050405020304" pitchFamily="18" charset="0"/>
                        </a:rPr>
                        <a:t>MD Housing Search</a:t>
                      </a: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panose="02020603050405020304" pitchFamily="18" charset="0"/>
                          <a:cs typeface="Times New Roman" panose="02020603050405020304" pitchFamily="18" charset="0"/>
                          <a:hlinkClick r:id="rId2" action="ppaction://hlinkpres?slideindex=1&amp;slidetitle="/>
                        </a:rPr>
                        <a:t>www.mdhousingsearch.org </a:t>
                      </a:r>
                      <a:endParaRPr lang="en-US" sz="1800" dirty="0">
                        <a:latin typeface="Times New Roman" panose="02020603050405020304" pitchFamily="18"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34315">
                <a:tc>
                  <a:txBody>
                    <a:bodyPr/>
                    <a:lstStyle/>
                    <a:p>
                      <a:pPr algn="l"/>
                      <a:r>
                        <a:rPr lang="en-US" sz="1800" dirty="0">
                          <a:latin typeface="Times New Roman" panose="02020603050405020304" pitchFamily="18" charset="0"/>
                          <a:cs typeface="Times New Roman" panose="02020603050405020304" pitchFamily="18" charset="0"/>
                        </a:rPr>
                        <a:t>Social Serve </a:t>
                      </a: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panose="02020603050405020304" pitchFamily="18" charset="0"/>
                          <a:cs typeface="Times New Roman" panose="02020603050405020304" pitchFamily="18" charset="0"/>
                          <a:hlinkClick r:id="rId2" action="ppaction://hlinkpres?slideindex=1&amp;slidetitle="/>
                        </a:rPr>
                        <a:t>www.socialserve.com</a:t>
                      </a:r>
                      <a:r>
                        <a:rPr lang="en-US" sz="1800" dirty="0">
                          <a:latin typeface="Times New Roman" panose="02020603050405020304" pitchFamily="18" charset="0"/>
                          <a:cs typeface="Times New Roman" panose="02020603050405020304" pitchFamily="18" charset="0"/>
                        </a:rPr>
                        <a:t> </a:t>
                      </a:r>
                    </a:p>
                  </a:txBody>
                  <a:tcPr marL="51435" marR="51435" marT="25718" marB="2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75858">
                <a:tc>
                  <a:txBody>
                    <a:bodyPr/>
                    <a:lstStyle/>
                    <a:p>
                      <a:pPr algn="l"/>
                      <a:r>
                        <a:rPr lang="en-US" sz="1800" dirty="0">
                          <a:latin typeface="Times New Roman" panose="02020603050405020304" pitchFamily="18" charset="0"/>
                          <a:cs typeface="Times New Roman" panose="02020603050405020304" pitchFamily="18" charset="0"/>
                        </a:rPr>
                        <a:t>Fair Housing Act</a:t>
                      </a: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panose="02020603050405020304" pitchFamily="18" charset="0"/>
                          <a:cs typeface="Times New Roman" panose="02020603050405020304" pitchFamily="18" charset="0"/>
                          <a:hlinkClick r:id="rId2" action="ppaction://hlinkpres?slideindex=1&amp;slidetitle="/>
                        </a:rPr>
                        <a:t>http://portal.hud.gov/hudportal/HUD?src=/program_offices/fair_housing_equal_opp/FHLaws/yourrights </a:t>
                      </a:r>
                      <a:endParaRPr lang="en-US" sz="1800" dirty="0">
                        <a:latin typeface="Times New Roman" panose="02020603050405020304" pitchFamily="18"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17195">
                <a:tc>
                  <a:txBody>
                    <a:bodyPr/>
                    <a:lstStyle/>
                    <a:p>
                      <a:pPr algn="l"/>
                      <a:r>
                        <a:rPr lang="en-US" sz="1800" dirty="0">
                          <a:latin typeface="Times New Roman" panose="02020603050405020304" pitchFamily="18" charset="0"/>
                          <a:cs typeface="Times New Roman" panose="02020603050405020304" pitchFamily="18" charset="0"/>
                        </a:rPr>
                        <a:t>Reasonable</a:t>
                      </a:r>
                      <a:r>
                        <a:rPr lang="en-US" sz="1800" baseline="0" dirty="0">
                          <a:latin typeface="Times New Roman" panose="02020603050405020304" pitchFamily="18" charset="0"/>
                          <a:cs typeface="Times New Roman" panose="02020603050405020304" pitchFamily="18" charset="0"/>
                        </a:rPr>
                        <a:t> Accommodations </a:t>
                      </a:r>
                      <a:endParaRPr lang="en-US" sz="1800" dirty="0">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panose="02020603050405020304" pitchFamily="18" charset="0"/>
                          <a:cs typeface="Times New Roman" panose="02020603050405020304" pitchFamily="18" charset="0"/>
                          <a:hlinkClick r:id="rId2" action="ppaction://hlinkpres?slideindex=1&amp;slidetitle="/>
                        </a:rPr>
                        <a:t>http://www.hud.gov/offices/fheo/library/huddojstatement.pdf </a:t>
                      </a:r>
                      <a:endParaRPr lang="en-US" sz="1800" dirty="0">
                        <a:latin typeface="Times New Roman" panose="02020603050405020304" pitchFamily="18"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417195">
                <a:tc>
                  <a:txBody>
                    <a:bodyPr/>
                    <a:lstStyle/>
                    <a:p>
                      <a:pPr algn="l"/>
                      <a:r>
                        <a:rPr lang="en-US" sz="1800" dirty="0">
                          <a:latin typeface="Times New Roman" panose="02020603050405020304" pitchFamily="18" charset="0"/>
                          <a:cs typeface="Times New Roman" panose="02020603050405020304" pitchFamily="18" charset="0"/>
                        </a:rPr>
                        <a:t>MD</a:t>
                      </a:r>
                      <a:r>
                        <a:rPr lang="en-US" sz="1800" baseline="0" dirty="0">
                          <a:latin typeface="Times New Roman" panose="02020603050405020304" pitchFamily="18" charset="0"/>
                          <a:cs typeface="Times New Roman" panose="02020603050405020304" pitchFamily="18" charset="0"/>
                        </a:rPr>
                        <a:t> Motor</a:t>
                      </a:r>
                      <a:r>
                        <a:rPr lang="en-US" sz="1800" dirty="0">
                          <a:latin typeface="Times New Roman" panose="02020603050405020304" pitchFamily="18" charset="0"/>
                          <a:cs typeface="Times New Roman" panose="02020603050405020304" pitchFamily="18" charset="0"/>
                        </a:rPr>
                        <a:t> Vehicle Administration</a:t>
                      </a: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panose="02020603050405020304" pitchFamily="18" charset="0"/>
                          <a:cs typeface="Times New Roman" panose="02020603050405020304" pitchFamily="18" charset="0"/>
                        </a:rPr>
                        <a:t>410.768.7442</a:t>
                      </a:r>
                      <a:r>
                        <a:rPr lang="en-US" sz="1800" baseline="0" dirty="0">
                          <a:latin typeface="Times New Roman" panose="02020603050405020304" pitchFamily="18" charset="0"/>
                          <a:cs typeface="Times New Roman" panose="02020603050405020304" pitchFamily="18" charset="0"/>
                        </a:rPr>
                        <a:t> or </a:t>
                      </a:r>
                    </a:p>
                    <a:p>
                      <a:pPr algn="ctr"/>
                      <a:r>
                        <a:rPr lang="en-US" sz="1800" baseline="0" dirty="0">
                          <a:latin typeface="Times New Roman" panose="02020603050405020304" pitchFamily="18" charset="0"/>
                          <a:cs typeface="Times New Roman" panose="02020603050405020304" pitchFamily="18" charset="0"/>
                          <a:hlinkClick r:id="rId2" action="ppaction://hlinkpres?slideindex=1&amp;slidetitle="/>
                        </a:rPr>
                        <a:t>www.mva.maryland.gov </a:t>
                      </a:r>
                      <a:endParaRPr lang="en-US" sz="1800" dirty="0">
                        <a:latin typeface="Times New Roman" panose="02020603050405020304" pitchFamily="18"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606415">
                <a:tc>
                  <a:txBody>
                    <a:bodyPr/>
                    <a:lstStyle/>
                    <a:p>
                      <a:pPr algn="l"/>
                      <a:r>
                        <a:rPr lang="en-US" sz="1800" dirty="0">
                          <a:latin typeface="Times New Roman" panose="02020603050405020304" pitchFamily="18" charset="0"/>
                          <a:cs typeface="Times New Roman" panose="02020603050405020304" pitchFamily="18" charset="0"/>
                        </a:rPr>
                        <a:t>Area</a:t>
                      </a:r>
                      <a:r>
                        <a:rPr lang="en-US" sz="1800" baseline="0" dirty="0">
                          <a:latin typeface="Times New Roman" panose="02020603050405020304" pitchFamily="18" charset="0"/>
                          <a:cs typeface="Times New Roman" panose="02020603050405020304" pitchFamily="18" charset="0"/>
                        </a:rPr>
                        <a:t> Median Income</a:t>
                      </a:r>
                      <a:endParaRPr lang="en-US" sz="1800" dirty="0">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panose="02020603050405020304" pitchFamily="18" charset="0"/>
                          <a:cs typeface="Times New Roman" panose="02020603050405020304" pitchFamily="18" charset="0"/>
                          <a:hlinkClick r:id="rId2" action="ppaction://hlinkpres?slideindex=1&amp;slidetitle="/>
                        </a:rPr>
                        <a:t>http://dhcd.maryland.gov/website/programs/prhp/Documents/2013_MD_Income_Limits.pdf </a:t>
                      </a: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6000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cap="all" dirty="0">
                          <a:latin typeface="Times New Roman" panose="02020603050405020304" pitchFamily="18" charset="0"/>
                          <a:cs typeface="Times New Roman" panose="02020603050405020304" pitchFamily="18" charset="0"/>
                        </a:rPr>
                        <a:t>MARYLAND CENTERS FOR INDEPENDENT LIVING (CIL)</a:t>
                      </a:r>
                      <a:endParaRPr lang="en-US" sz="1800" dirty="0">
                        <a:latin typeface="Times New Roman" panose="02020603050405020304" pitchFamily="18" charset="0"/>
                        <a:cs typeface="Times New Roman" panose="02020603050405020304" pitchFamily="18" charset="0"/>
                      </a:endParaRPr>
                    </a:p>
                    <a:p>
                      <a:pPr algn="l"/>
                      <a:endParaRPr lang="en-US" sz="1800" dirty="0">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hlinkClick r:id="rId3"/>
                        </a:rPr>
                        <a:t>http://www.msilc.org/map.html</a:t>
                      </a:r>
                      <a:endParaRPr lang="en-US" sz="1800" dirty="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Times New Roman" panose="02020603050405020304" pitchFamily="18"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cxnSp>
        <p:nvCxnSpPr>
          <p:cNvPr id="7" name="Shape 99">
            <a:extLst>
              <a:ext uri="{FF2B5EF4-FFF2-40B4-BE49-F238E27FC236}">
                <a16:creationId xmlns:a16="http://schemas.microsoft.com/office/drawing/2014/main" xmlns="" id="{BBD2FB85-97C1-DB4D-AEBC-BE55E79A3425}"/>
              </a:ext>
            </a:extLst>
          </p:cNvPr>
          <p:cNvCxnSpPr>
            <a:cxnSpLocks/>
          </p:cNvCxnSpPr>
          <p:nvPr/>
        </p:nvCxnSpPr>
        <p:spPr>
          <a:xfrm>
            <a:off x="4180114" y="1145656"/>
            <a:ext cx="8011886"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9010263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EE5B4-2DF8-184B-BA51-BE70037AC6F6}"/>
              </a:ext>
            </a:extLst>
          </p:cNvPr>
          <p:cNvSpPr>
            <a:spLocks noGrp="1"/>
          </p:cNvSpPr>
          <p:nvPr>
            <p:ph type="title"/>
          </p:nvPr>
        </p:nvSpPr>
        <p:spPr/>
        <p:txBody>
          <a:bodyPr/>
          <a:lstStyle/>
          <a:p>
            <a:r>
              <a:rPr lang="en-US" dirty="0"/>
              <a:t>Contact</a:t>
            </a:r>
          </a:p>
        </p:txBody>
      </p:sp>
      <p:sp>
        <p:nvSpPr>
          <p:cNvPr id="3" name="Content Placeholder 2">
            <a:extLst>
              <a:ext uri="{FF2B5EF4-FFF2-40B4-BE49-F238E27FC236}">
                <a16:creationId xmlns:a16="http://schemas.microsoft.com/office/drawing/2014/main" xmlns="" id="{BB5D8176-30E6-6346-B3E9-DDA2AF46F8F7}"/>
              </a:ext>
            </a:extLst>
          </p:cNvPr>
          <p:cNvSpPr>
            <a:spLocks noGrp="1"/>
          </p:cNvSpPr>
          <p:nvPr>
            <p:ph idx="1"/>
          </p:nvPr>
        </p:nvSpPr>
        <p:spPr>
          <a:xfrm>
            <a:off x="884583" y="1825625"/>
            <a:ext cx="10469217" cy="4351338"/>
          </a:xfrm>
        </p:spPr>
        <p:txBody>
          <a:bodyPr>
            <a:normAutofit fontScale="77500" lnSpcReduction="20000"/>
          </a:bodyPr>
          <a:lstStyle/>
          <a:p>
            <a:pPr marL="0" indent="0">
              <a:lnSpc>
                <a:spcPct val="100000"/>
              </a:lnSpc>
              <a:spcAft>
                <a:spcPts val="450"/>
              </a:spcAft>
              <a:buNone/>
            </a:pPr>
            <a:r>
              <a:rPr lang="en-US" sz="3600" b="1" dirty="0">
                <a:solidFill>
                  <a:schemeClr val="tx1"/>
                </a:solidFill>
              </a:rPr>
              <a:t>Russell T. </a:t>
            </a:r>
            <a:r>
              <a:rPr lang="en-US" sz="3600" b="1" dirty="0" err="1">
                <a:solidFill>
                  <a:schemeClr val="tx1"/>
                </a:solidFill>
              </a:rPr>
              <a:t>Springham</a:t>
            </a:r>
            <a:r>
              <a:rPr lang="en-US" sz="3600" b="1" dirty="0">
                <a:solidFill>
                  <a:schemeClr val="tx1"/>
                </a:solidFill>
              </a:rPr>
              <a:t>, LCSW-C				</a:t>
            </a:r>
          </a:p>
          <a:p>
            <a:pPr marL="0" indent="0">
              <a:lnSpc>
                <a:spcPct val="100000"/>
              </a:lnSpc>
              <a:buNone/>
            </a:pPr>
            <a:r>
              <a:rPr lang="en-US" dirty="0">
                <a:solidFill>
                  <a:schemeClr val="tx1"/>
                </a:solidFill>
              </a:rPr>
              <a:t>Case Management and Housing Coordinator			</a:t>
            </a:r>
          </a:p>
          <a:p>
            <a:pPr marL="0" indent="0">
              <a:lnSpc>
                <a:spcPct val="100000"/>
              </a:lnSpc>
              <a:buNone/>
            </a:pPr>
            <a:r>
              <a:rPr lang="en-US" dirty="0">
                <a:solidFill>
                  <a:schemeClr val="tx1"/>
                </a:solidFill>
              </a:rPr>
              <a:t>Maryland Department of Health </a:t>
            </a:r>
          </a:p>
          <a:p>
            <a:pPr marL="0" indent="0">
              <a:lnSpc>
                <a:spcPct val="100000"/>
              </a:lnSpc>
              <a:buNone/>
            </a:pPr>
            <a:r>
              <a:rPr lang="en-US" dirty="0">
                <a:solidFill>
                  <a:schemeClr val="tx1"/>
                </a:solidFill>
              </a:rPr>
              <a:t>Behavioral Health Administration                                                       </a:t>
            </a:r>
          </a:p>
          <a:p>
            <a:pPr marL="0" indent="0">
              <a:lnSpc>
                <a:spcPct val="100000"/>
              </a:lnSpc>
              <a:buNone/>
            </a:pPr>
            <a:r>
              <a:rPr lang="en-US" dirty="0">
                <a:solidFill>
                  <a:schemeClr val="tx1"/>
                </a:solidFill>
              </a:rPr>
              <a:t>Clinical Services Division                                                                           </a:t>
            </a:r>
          </a:p>
          <a:p>
            <a:pPr marL="0" indent="0">
              <a:lnSpc>
                <a:spcPct val="100000"/>
              </a:lnSpc>
              <a:buNone/>
            </a:pPr>
            <a:r>
              <a:rPr lang="en-US" dirty="0">
                <a:solidFill>
                  <a:schemeClr val="tx1"/>
                </a:solidFill>
              </a:rPr>
              <a:t>Office of Evidence-Based Practice, Housing, and Recovery Supports </a:t>
            </a:r>
          </a:p>
          <a:p>
            <a:pPr marL="0" indent="0">
              <a:lnSpc>
                <a:spcPct val="100000"/>
              </a:lnSpc>
              <a:buNone/>
            </a:pPr>
            <a:r>
              <a:rPr lang="en-US" dirty="0">
                <a:solidFill>
                  <a:schemeClr val="tx1"/>
                </a:solidFill>
              </a:rPr>
              <a:t>Spring Grove Hospital Center — Dix Building       </a:t>
            </a:r>
          </a:p>
          <a:p>
            <a:pPr marL="0" indent="0">
              <a:lnSpc>
                <a:spcPct val="100000"/>
              </a:lnSpc>
              <a:buNone/>
            </a:pPr>
            <a:r>
              <a:rPr lang="en-US" dirty="0">
                <a:solidFill>
                  <a:schemeClr val="tx1"/>
                </a:solidFill>
              </a:rPr>
              <a:t>55 Wade Ave., Catonsville, MD 21228  </a:t>
            </a:r>
          </a:p>
          <a:p>
            <a:pPr marL="0" indent="0">
              <a:lnSpc>
                <a:spcPct val="100000"/>
              </a:lnSpc>
              <a:spcAft>
                <a:spcPts val="450"/>
              </a:spcAft>
              <a:buNone/>
            </a:pPr>
            <a:r>
              <a:rPr lang="en-US" sz="3600" b="1" dirty="0">
                <a:solidFill>
                  <a:schemeClr val="tx1"/>
                </a:solidFill>
              </a:rPr>
              <a:t>Phone: 410-402-8351</a:t>
            </a:r>
          </a:p>
          <a:p>
            <a:pPr marL="0" indent="0">
              <a:lnSpc>
                <a:spcPct val="100000"/>
              </a:lnSpc>
              <a:buNone/>
            </a:pPr>
            <a:r>
              <a:rPr lang="en-US" sz="3600" b="1" dirty="0">
                <a:solidFill>
                  <a:schemeClr val="tx1"/>
                </a:solidFill>
                <a:hlinkClick r:id="rId2"/>
              </a:rPr>
              <a:t>Email: russell.springham@maryland.gov</a:t>
            </a:r>
            <a:endParaRPr lang="en-US" sz="3600" b="1" dirty="0">
              <a:solidFill>
                <a:schemeClr val="tx1"/>
              </a:solidFill>
            </a:endParaRPr>
          </a:p>
          <a:p>
            <a:endParaRPr lang="en-US" dirty="0"/>
          </a:p>
        </p:txBody>
      </p:sp>
      <p:sp>
        <p:nvSpPr>
          <p:cNvPr id="4" name="Slide Number Placeholder 3">
            <a:extLst>
              <a:ext uri="{FF2B5EF4-FFF2-40B4-BE49-F238E27FC236}">
                <a16:creationId xmlns:a16="http://schemas.microsoft.com/office/drawing/2014/main" xmlns="" id="{7690FF5B-6DFD-9543-A70F-419E7D6A8C17}"/>
              </a:ext>
            </a:extLst>
          </p:cNvPr>
          <p:cNvSpPr>
            <a:spLocks noGrp="1"/>
          </p:cNvSpPr>
          <p:nvPr>
            <p:ph type="sldNum" sz="quarter" idx="12"/>
          </p:nvPr>
        </p:nvSpPr>
        <p:spPr/>
        <p:txBody>
          <a:bodyPr/>
          <a:lstStyle/>
          <a:p>
            <a:fld id="{D275CE6D-5C38-C543-B8AD-F8110668FDF9}" type="slidenum">
              <a:rPr lang="en-US" smtClean="0"/>
              <a:pPr/>
              <a:t>58</a:t>
            </a:fld>
            <a:endParaRPr lang="en-US" dirty="0"/>
          </a:p>
        </p:txBody>
      </p:sp>
      <p:sp>
        <p:nvSpPr>
          <p:cNvPr id="5" name="Text Placeholder 4">
            <a:extLst>
              <a:ext uri="{FF2B5EF4-FFF2-40B4-BE49-F238E27FC236}">
                <a16:creationId xmlns:a16="http://schemas.microsoft.com/office/drawing/2014/main" xmlns="" id="{8AE5CBD8-5603-3642-858F-C1B6575CCDE1}"/>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670BFAF6-8CC0-E04F-BA34-DFDB254ACE3B}"/>
              </a:ext>
            </a:extLst>
          </p:cNvPr>
          <p:cNvCxnSpPr>
            <a:cxnSpLocks/>
          </p:cNvCxnSpPr>
          <p:nvPr/>
        </p:nvCxnSpPr>
        <p:spPr>
          <a:xfrm>
            <a:off x="3396343" y="1145656"/>
            <a:ext cx="8795657"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07883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CE6F06-880C-0648-A53C-D025DC56FF67}"/>
              </a:ext>
            </a:extLst>
          </p:cNvPr>
          <p:cNvSpPr>
            <a:spLocks noGrp="1"/>
          </p:cNvSpPr>
          <p:nvPr>
            <p:ph type="title"/>
          </p:nvPr>
        </p:nvSpPr>
        <p:spPr/>
        <p:txBody>
          <a:bodyPr/>
          <a:lstStyle/>
          <a:p>
            <a:r>
              <a:rPr lang="en-US" dirty="0"/>
              <a:t>Residential Rehabilitation</a:t>
            </a:r>
          </a:p>
        </p:txBody>
      </p:sp>
      <p:sp>
        <p:nvSpPr>
          <p:cNvPr id="3" name="Content Placeholder 2">
            <a:extLst>
              <a:ext uri="{FF2B5EF4-FFF2-40B4-BE49-F238E27FC236}">
                <a16:creationId xmlns:a16="http://schemas.microsoft.com/office/drawing/2014/main" xmlns="" id="{C7E92066-B964-4A41-859E-088323363CCE}"/>
              </a:ext>
            </a:extLst>
          </p:cNvPr>
          <p:cNvSpPr>
            <a:spLocks noGrp="1"/>
          </p:cNvSpPr>
          <p:nvPr>
            <p:ph idx="1"/>
          </p:nvPr>
        </p:nvSpPr>
        <p:spPr>
          <a:xfrm>
            <a:off x="884583" y="1694964"/>
            <a:ext cx="10771505" cy="4665610"/>
          </a:xfrm>
        </p:spPr>
        <p:txBody>
          <a:bodyPr>
            <a:normAutofit/>
          </a:bodyPr>
          <a:lstStyle/>
          <a:p>
            <a:pPr marL="0" indent="0">
              <a:lnSpc>
                <a:spcPct val="100000"/>
              </a:lnSpc>
              <a:buNone/>
            </a:pPr>
            <a:r>
              <a:rPr lang="en-US" sz="2600" b="1" dirty="0">
                <a:solidFill>
                  <a:schemeClr val="tx1"/>
                </a:solidFill>
              </a:rPr>
              <a:t>Residential Rehabilitation Programs (RRP) — 50 programs statewide</a:t>
            </a:r>
          </a:p>
          <a:p>
            <a:pPr marL="458788" indent="-230188">
              <a:lnSpc>
                <a:spcPct val="100000"/>
              </a:lnSpc>
            </a:pPr>
            <a:r>
              <a:rPr lang="en-US" sz="2600" dirty="0">
                <a:solidFill>
                  <a:schemeClr val="tx1"/>
                </a:solidFill>
              </a:rPr>
              <a:t>Total number of RRP beds: </a:t>
            </a:r>
            <a:r>
              <a:rPr lang="en-US" sz="2600" dirty="0" smtClean="0">
                <a:solidFill>
                  <a:schemeClr val="tx1"/>
                </a:solidFill>
              </a:rPr>
              <a:t>2,496    </a:t>
            </a:r>
            <a:endParaRPr lang="en-US" sz="2600" dirty="0">
              <a:solidFill>
                <a:schemeClr val="tx1"/>
              </a:solidFill>
            </a:endParaRPr>
          </a:p>
          <a:p>
            <a:pPr marL="458788" indent="-230188">
              <a:lnSpc>
                <a:spcPct val="100000"/>
              </a:lnSpc>
            </a:pPr>
            <a:r>
              <a:rPr lang="en-US" sz="2600" dirty="0">
                <a:solidFill>
                  <a:schemeClr val="tx1"/>
                </a:solidFill>
              </a:rPr>
              <a:t>General Level beds: </a:t>
            </a:r>
            <a:r>
              <a:rPr lang="en-US" sz="2600" dirty="0" smtClean="0">
                <a:solidFill>
                  <a:schemeClr val="tx1"/>
                </a:solidFill>
              </a:rPr>
              <a:t>863  </a:t>
            </a:r>
            <a:r>
              <a:rPr lang="en-US" sz="2600" dirty="0">
                <a:solidFill>
                  <a:schemeClr val="tx1"/>
                </a:solidFill>
              </a:rPr>
              <a:t>|  Intensive Level beds: </a:t>
            </a:r>
            <a:r>
              <a:rPr lang="en-US" sz="2600" dirty="0" smtClean="0">
                <a:solidFill>
                  <a:schemeClr val="tx1"/>
                </a:solidFill>
              </a:rPr>
              <a:t>1,633</a:t>
            </a:r>
            <a:endParaRPr lang="en-US" sz="2600" dirty="0">
              <a:solidFill>
                <a:schemeClr val="tx1"/>
              </a:solidFill>
            </a:endParaRPr>
          </a:p>
          <a:p>
            <a:pPr marL="458788" indent="-219075">
              <a:lnSpc>
                <a:spcPct val="100000"/>
              </a:lnSpc>
            </a:pPr>
            <a:r>
              <a:rPr lang="en-US" sz="2600" dirty="0">
                <a:solidFill>
                  <a:schemeClr val="tx1"/>
                </a:solidFill>
              </a:rPr>
              <a:t>RRP:</a:t>
            </a:r>
          </a:p>
          <a:p>
            <a:pPr marL="822960" indent="-342900">
              <a:lnSpc>
                <a:spcPct val="100000"/>
              </a:lnSpc>
            </a:pPr>
            <a:r>
              <a:rPr lang="en-US" sz="2600" dirty="0">
                <a:solidFill>
                  <a:schemeClr val="tx1"/>
                </a:solidFill>
              </a:rPr>
              <a:t>Provides a home-like, supportive residential environment</a:t>
            </a:r>
          </a:p>
          <a:p>
            <a:pPr marL="822960" indent="-342900">
              <a:lnSpc>
                <a:spcPct val="100000"/>
              </a:lnSpc>
            </a:pPr>
            <a:r>
              <a:rPr lang="en-US" sz="2600" dirty="0">
                <a:solidFill>
                  <a:schemeClr val="tx1"/>
                </a:solidFill>
              </a:rPr>
              <a:t>Promotes the individual’s ability to engage and participate in appropriate community activities</a:t>
            </a:r>
          </a:p>
          <a:p>
            <a:pPr marL="822960" indent="-342900">
              <a:lnSpc>
                <a:spcPct val="100000"/>
              </a:lnSpc>
            </a:pPr>
            <a:r>
              <a:rPr lang="en-US" sz="2600" dirty="0">
                <a:solidFill>
                  <a:schemeClr val="tx1"/>
                </a:solidFill>
              </a:rPr>
              <a:t>Enables the individual to develop the daily living skills needed for independent functioning</a:t>
            </a:r>
          </a:p>
          <a:p>
            <a:endParaRPr lang="en-US" dirty="0"/>
          </a:p>
        </p:txBody>
      </p:sp>
      <p:sp>
        <p:nvSpPr>
          <p:cNvPr id="4" name="Slide Number Placeholder 3">
            <a:extLst>
              <a:ext uri="{FF2B5EF4-FFF2-40B4-BE49-F238E27FC236}">
                <a16:creationId xmlns:a16="http://schemas.microsoft.com/office/drawing/2014/main" xmlns="" id="{AAD7EE97-01EC-D343-A065-0D6E6AC1DD82}"/>
              </a:ext>
            </a:extLst>
          </p:cNvPr>
          <p:cNvSpPr>
            <a:spLocks noGrp="1"/>
          </p:cNvSpPr>
          <p:nvPr>
            <p:ph type="sldNum" sz="quarter" idx="12"/>
          </p:nvPr>
        </p:nvSpPr>
        <p:spPr/>
        <p:txBody>
          <a:bodyPr/>
          <a:lstStyle/>
          <a:p>
            <a:fld id="{D275CE6D-5C38-C543-B8AD-F8110668FDF9}" type="slidenum">
              <a:rPr lang="en-US" smtClean="0"/>
              <a:pPr/>
              <a:t>6</a:t>
            </a:fld>
            <a:endParaRPr lang="en-US" dirty="0"/>
          </a:p>
        </p:txBody>
      </p:sp>
      <p:sp>
        <p:nvSpPr>
          <p:cNvPr id="5" name="Text Placeholder 4">
            <a:extLst>
              <a:ext uri="{FF2B5EF4-FFF2-40B4-BE49-F238E27FC236}">
                <a16:creationId xmlns:a16="http://schemas.microsoft.com/office/drawing/2014/main" xmlns="" id="{B81CA7C6-04B9-B941-A32A-9DD2D905317C}"/>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9000AC9B-B29C-7D4E-A6B1-D0D955FD531C}"/>
              </a:ext>
            </a:extLst>
          </p:cNvPr>
          <p:cNvCxnSpPr>
            <a:cxnSpLocks/>
          </p:cNvCxnSpPr>
          <p:nvPr/>
        </p:nvCxnSpPr>
        <p:spPr>
          <a:xfrm>
            <a:off x="8782259" y="1145656"/>
            <a:ext cx="3409741"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386010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4E19C-A301-4346-9DC4-5B3D2111E5DF}"/>
              </a:ext>
            </a:extLst>
          </p:cNvPr>
          <p:cNvSpPr>
            <a:spLocks noGrp="1"/>
          </p:cNvSpPr>
          <p:nvPr>
            <p:ph type="title"/>
          </p:nvPr>
        </p:nvSpPr>
        <p:spPr/>
        <p:txBody>
          <a:bodyPr/>
          <a:lstStyle/>
          <a:p>
            <a:r>
              <a:rPr lang="en-US" dirty="0"/>
              <a:t>Residential Rehabilitation</a:t>
            </a:r>
          </a:p>
        </p:txBody>
      </p:sp>
      <p:sp>
        <p:nvSpPr>
          <p:cNvPr id="3" name="Content Placeholder 2">
            <a:extLst>
              <a:ext uri="{FF2B5EF4-FFF2-40B4-BE49-F238E27FC236}">
                <a16:creationId xmlns:a16="http://schemas.microsoft.com/office/drawing/2014/main" xmlns="" id="{3B5EB351-5BBD-CF40-9577-F11C3FC4BDB2}"/>
              </a:ext>
            </a:extLst>
          </p:cNvPr>
          <p:cNvSpPr>
            <a:spLocks noGrp="1"/>
          </p:cNvSpPr>
          <p:nvPr>
            <p:ph idx="1"/>
          </p:nvPr>
        </p:nvSpPr>
        <p:spPr>
          <a:xfrm>
            <a:off x="884583" y="1825625"/>
            <a:ext cx="10469217" cy="4351338"/>
          </a:xfrm>
        </p:spPr>
        <p:txBody>
          <a:bodyPr>
            <a:normAutofit/>
          </a:bodyPr>
          <a:lstStyle/>
          <a:p>
            <a:pPr marL="0" indent="0">
              <a:lnSpc>
                <a:spcPct val="100000"/>
              </a:lnSpc>
              <a:buNone/>
            </a:pPr>
            <a:r>
              <a:rPr lang="en-US" sz="2600" b="1" dirty="0">
                <a:solidFill>
                  <a:schemeClr val="tx1"/>
                </a:solidFill>
              </a:rPr>
              <a:t>RRP  has two levels of care: General and Intensive</a:t>
            </a:r>
          </a:p>
          <a:p>
            <a:pPr marL="0" indent="0">
              <a:lnSpc>
                <a:spcPct val="100000"/>
              </a:lnSpc>
              <a:buNone/>
            </a:pPr>
            <a:endParaRPr lang="en-US" sz="600" b="1" u="sng" dirty="0">
              <a:solidFill>
                <a:schemeClr val="tx1"/>
              </a:solidFill>
            </a:endParaRPr>
          </a:p>
          <a:p>
            <a:pPr marL="0" indent="0">
              <a:lnSpc>
                <a:spcPct val="100000"/>
              </a:lnSpc>
              <a:buNone/>
            </a:pPr>
            <a:r>
              <a:rPr lang="en-US" sz="2600" u="sng" dirty="0">
                <a:solidFill>
                  <a:schemeClr val="tx1"/>
                </a:solidFill>
              </a:rPr>
              <a:t>General Level of Care</a:t>
            </a:r>
            <a:r>
              <a:rPr lang="en-US" sz="2600" dirty="0">
                <a:solidFill>
                  <a:schemeClr val="tx1"/>
                </a:solidFill>
              </a:rPr>
              <a:t>: Minimum of 13 face-to-face services in the residence monthly.  </a:t>
            </a:r>
          </a:p>
          <a:p>
            <a:pPr marL="0" indent="0">
              <a:lnSpc>
                <a:spcPct val="100000"/>
              </a:lnSpc>
              <a:buNone/>
            </a:pPr>
            <a:endParaRPr lang="en-US" sz="600" b="1" u="sng" dirty="0">
              <a:solidFill>
                <a:schemeClr val="tx1"/>
              </a:solidFill>
            </a:endParaRPr>
          </a:p>
          <a:p>
            <a:pPr marL="0" indent="0">
              <a:lnSpc>
                <a:spcPct val="100000"/>
              </a:lnSpc>
              <a:buNone/>
            </a:pPr>
            <a:r>
              <a:rPr lang="en-US" sz="2600" u="sng" dirty="0">
                <a:solidFill>
                  <a:schemeClr val="tx1"/>
                </a:solidFill>
              </a:rPr>
              <a:t>Intensive Level of Care</a:t>
            </a:r>
            <a:r>
              <a:rPr lang="en-US" sz="2600" dirty="0">
                <a:solidFill>
                  <a:schemeClr val="tx1"/>
                </a:solidFill>
              </a:rPr>
              <a:t>: Minimum of 19 face-to-face services in the residence monthly, with staff on site seven days per week, for a minimum of 40 hours per week.  </a:t>
            </a:r>
          </a:p>
          <a:p>
            <a:pPr marL="0" indent="0">
              <a:lnSpc>
                <a:spcPct val="100000"/>
              </a:lnSpc>
              <a:buNone/>
            </a:pPr>
            <a:endParaRPr lang="en-US" sz="600" dirty="0">
              <a:solidFill>
                <a:schemeClr val="tx1"/>
              </a:solidFill>
            </a:endParaRPr>
          </a:p>
          <a:p>
            <a:pPr marL="0" indent="0">
              <a:lnSpc>
                <a:spcPct val="100000"/>
              </a:lnSpc>
              <a:buNone/>
            </a:pPr>
            <a:r>
              <a:rPr lang="en-US" sz="2600" dirty="0">
                <a:solidFill>
                  <a:schemeClr val="tx1"/>
                </a:solidFill>
              </a:rPr>
              <a:t>Both levels of care have 24 hour/day on call staff availability.</a:t>
            </a:r>
          </a:p>
          <a:p>
            <a:endParaRPr lang="en-US" dirty="0"/>
          </a:p>
        </p:txBody>
      </p:sp>
      <p:sp>
        <p:nvSpPr>
          <p:cNvPr id="4" name="Slide Number Placeholder 3">
            <a:extLst>
              <a:ext uri="{FF2B5EF4-FFF2-40B4-BE49-F238E27FC236}">
                <a16:creationId xmlns:a16="http://schemas.microsoft.com/office/drawing/2014/main" xmlns="" id="{BC70428E-CF28-B54C-96D9-F6C64DF5ACC4}"/>
              </a:ext>
            </a:extLst>
          </p:cNvPr>
          <p:cNvSpPr>
            <a:spLocks noGrp="1"/>
          </p:cNvSpPr>
          <p:nvPr>
            <p:ph type="sldNum" sz="quarter" idx="12"/>
          </p:nvPr>
        </p:nvSpPr>
        <p:spPr/>
        <p:txBody>
          <a:bodyPr/>
          <a:lstStyle/>
          <a:p>
            <a:fld id="{D275CE6D-5C38-C543-B8AD-F8110668FDF9}" type="slidenum">
              <a:rPr lang="en-US" smtClean="0"/>
              <a:pPr/>
              <a:t>7</a:t>
            </a:fld>
            <a:endParaRPr lang="en-US" dirty="0"/>
          </a:p>
        </p:txBody>
      </p:sp>
      <p:sp>
        <p:nvSpPr>
          <p:cNvPr id="5" name="Text Placeholder 4">
            <a:extLst>
              <a:ext uri="{FF2B5EF4-FFF2-40B4-BE49-F238E27FC236}">
                <a16:creationId xmlns:a16="http://schemas.microsoft.com/office/drawing/2014/main" xmlns="" id="{E742D3DC-A7F3-6D44-A0FB-02BB2FAC06F8}"/>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81710AB0-E7A0-D141-927E-D2AF13F9EDE4}"/>
              </a:ext>
            </a:extLst>
          </p:cNvPr>
          <p:cNvCxnSpPr>
            <a:cxnSpLocks/>
          </p:cNvCxnSpPr>
          <p:nvPr/>
        </p:nvCxnSpPr>
        <p:spPr>
          <a:xfrm>
            <a:off x="8782259" y="1145656"/>
            <a:ext cx="3409741"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46938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54A8B1-46E7-D14E-8E10-8588EC75571D}"/>
              </a:ext>
            </a:extLst>
          </p:cNvPr>
          <p:cNvSpPr>
            <a:spLocks noGrp="1"/>
          </p:cNvSpPr>
          <p:nvPr>
            <p:ph type="title"/>
          </p:nvPr>
        </p:nvSpPr>
        <p:spPr/>
        <p:txBody>
          <a:bodyPr/>
          <a:lstStyle/>
          <a:p>
            <a:r>
              <a:rPr lang="en-US" dirty="0"/>
              <a:t>Residential Rehabilitation</a:t>
            </a:r>
          </a:p>
        </p:txBody>
      </p:sp>
      <p:sp>
        <p:nvSpPr>
          <p:cNvPr id="3" name="Content Placeholder 2">
            <a:extLst>
              <a:ext uri="{FF2B5EF4-FFF2-40B4-BE49-F238E27FC236}">
                <a16:creationId xmlns:a16="http://schemas.microsoft.com/office/drawing/2014/main" xmlns="" id="{D28FB4C5-3700-EE43-A9E0-5B61925E2C7F}"/>
              </a:ext>
            </a:extLst>
          </p:cNvPr>
          <p:cNvSpPr>
            <a:spLocks noGrp="1"/>
          </p:cNvSpPr>
          <p:nvPr>
            <p:ph idx="1"/>
          </p:nvPr>
        </p:nvSpPr>
        <p:spPr>
          <a:xfrm>
            <a:off x="884582" y="1705043"/>
            <a:ext cx="10469217" cy="4625417"/>
          </a:xfrm>
        </p:spPr>
        <p:txBody>
          <a:bodyPr>
            <a:normAutofit/>
          </a:bodyPr>
          <a:lstStyle/>
          <a:p>
            <a:pPr marL="285750" indent="-285750">
              <a:lnSpc>
                <a:spcPct val="100000"/>
              </a:lnSpc>
            </a:pPr>
            <a:r>
              <a:rPr lang="en-US" sz="2600" dirty="0">
                <a:solidFill>
                  <a:schemeClr val="tx1"/>
                </a:solidFill>
              </a:rPr>
              <a:t>RRP is accessed by submitting an application to the CSA or LBHA of the county of residency</a:t>
            </a:r>
          </a:p>
          <a:p>
            <a:pPr marL="285750" indent="-285750">
              <a:lnSpc>
                <a:spcPct val="100000"/>
              </a:lnSpc>
            </a:pPr>
            <a:r>
              <a:rPr lang="en-US" sz="2600" dirty="0">
                <a:solidFill>
                  <a:schemeClr val="tx1"/>
                </a:solidFill>
              </a:rPr>
              <a:t>Eligibility is determined by the CSA/LBHA using the BHA priority population definition and medical necessity criteria applied by the ASO</a:t>
            </a:r>
          </a:p>
          <a:p>
            <a:pPr marL="285750" indent="-285750">
              <a:lnSpc>
                <a:spcPct val="100000"/>
              </a:lnSpc>
            </a:pPr>
            <a:r>
              <a:rPr lang="en-US" sz="2600" dirty="0">
                <a:solidFill>
                  <a:schemeClr val="tx1"/>
                </a:solidFill>
              </a:rPr>
              <a:t>The CSA/LBHA reviews applications, tracks vacancies, maintains waiting lists if necessary, and refers applications when beds become available</a:t>
            </a:r>
          </a:p>
          <a:p>
            <a:pPr marL="285750" indent="-285750">
              <a:lnSpc>
                <a:spcPct val="100000"/>
              </a:lnSpc>
            </a:pPr>
            <a:r>
              <a:rPr lang="en-US" sz="2600" dirty="0">
                <a:solidFill>
                  <a:schemeClr val="tx1"/>
                </a:solidFill>
              </a:rPr>
              <a:t>The RRP application is on the BHA website:  http://</a:t>
            </a:r>
            <a:r>
              <a:rPr lang="en-US" sz="2600" dirty="0" err="1">
                <a:solidFill>
                  <a:schemeClr val="tx1"/>
                </a:solidFill>
              </a:rPr>
              <a:t>bha.dhmh.maryland.gov</a:t>
            </a:r>
            <a:r>
              <a:rPr lang="en-US" sz="2600" dirty="0">
                <a:solidFill>
                  <a:schemeClr val="tx1"/>
                </a:solidFill>
              </a:rPr>
              <a:t>/Pages/</a:t>
            </a:r>
            <a:r>
              <a:rPr lang="en-US" sz="2600" dirty="0" err="1">
                <a:solidFill>
                  <a:schemeClr val="tx1"/>
                </a:solidFill>
              </a:rPr>
              <a:t>Forms.aspx</a:t>
            </a:r>
            <a:endParaRPr lang="en-US" sz="2600" dirty="0">
              <a:solidFill>
                <a:schemeClr val="tx1"/>
              </a:solidFill>
            </a:endParaRPr>
          </a:p>
          <a:p>
            <a:endParaRPr lang="en-US" dirty="0"/>
          </a:p>
        </p:txBody>
      </p:sp>
      <p:sp>
        <p:nvSpPr>
          <p:cNvPr id="4" name="Slide Number Placeholder 3">
            <a:extLst>
              <a:ext uri="{FF2B5EF4-FFF2-40B4-BE49-F238E27FC236}">
                <a16:creationId xmlns:a16="http://schemas.microsoft.com/office/drawing/2014/main" xmlns="" id="{94E1F55B-DACD-9440-9728-5B67660B0EB7}"/>
              </a:ext>
            </a:extLst>
          </p:cNvPr>
          <p:cNvSpPr>
            <a:spLocks noGrp="1"/>
          </p:cNvSpPr>
          <p:nvPr>
            <p:ph type="sldNum" sz="quarter" idx="12"/>
          </p:nvPr>
        </p:nvSpPr>
        <p:spPr/>
        <p:txBody>
          <a:bodyPr/>
          <a:lstStyle/>
          <a:p>
            <a:fld id="{D275CE6D-5C38-C543-B8AD-F8110668FDF9}" type="slidenum">
              <a:rPr lang="en-US" smtClean="0"/>
              <a:pPr/>
              <a:t>8</a:t>
            </a:fld>
            <a:endParaRPr lang="en-US" dirty="0"/>
          </a:p>
        </p:txBody>
      </p:sp>
      <p:sp>
        <p:nvSpPr>
          <p:cNvPr id="5" name="Text Placeholder 4">
            <a:extLst>
              <a:ext uri="{FF2B5EF4-FFF2-40B4-BE49-F238E27FC236}">
                <a16:creationId xmlns:a16="http://schemas.microsoft.com/office/drawing/2014/main" xmlns="" id="{1F08C383-05AE-7340-9297-6133AFD39A66}"/>
              </a:ext>
            </a:extLst>
          </p:cNvPr>
          <p:cNvSpPr>
            <a:spLocks noGrp="1"/>
          </p:cNvSpPr>
          <p:nvPr>
            <p:ph type="body" sz="quarter" idx="13"/>
          </p:nvPr>
        </p:nvSpPr>
        <p:spPr/>
        <p:txBody>
          <a:bodyPr/>
          <a:lstStyle/>
          <a:p>
            <a:endParaRPr lang="en-US"/>
          </a:p>
        </p:txBody>
      </p:sp>
      <p:cxnSp>
        <p:nvCxnSpPr>
          <p:cNvPr id="6" name="Shape 99">
            <a:extLst>
              <a:ext uri="{FF2B5EF4-FFF2-40B4-BE49-F238E27FC236}">
                <a16:creationId xmlns:a16="http://schemas.microsoft.com/office/drawing/2014/main" xmlns="" id="{61908237-9D3B-6E43-9034-2E7BE4D71EBB}"/>
              </a:ext>
            </a:extLst>
          </p:cNvPr>
          <p:cNvCxnSpPr>
            <a:cxnSpLocks/>
          </p:cNvCxnSpPr>
          <p:nvPr/>
        </p:nvCxnSpPr>
        <p:spPr>
          <a:xfrm>
            <a:off x="8782259" y="1145656"/>
            <a:ext cx="3409741"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136905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4B91CF-DA13-8143-9B7A-B5D66F5A8EB1}"/>
              </a:ext>
            </a:extLst>
          </p:cNvPr>
          <p:cNvSpPr>
            <a:spLocks noGrp="1"/>
          </p:cNvSpPr>
          <p:nvPr>
            <p:ph type="title"/>
          </p:nvPr>
        </p:nvSpPr>
        <p:spPr/>
        <p:txBody>
          <a:bodyPr/>
          <a:lstStyle/>
          <a:p>
            <a:r>
              <a:rPr lang="en-US" dirty="0"/>
              <a:t>Specialty RRP Housing</a:t>
            </a:r>
          </a:p>
        </p:txBody>
      </p:sp>
      <p:sp>
        <p:nvSpPr>
          <p:cNvPr id="4" name="Slide Number Placeholder 3">
            <a:extLst>
              <a:ext uri="{FF2B5EF4-FFF2-40B4-BE49-F238E27FC236}">
                <a16:creationId xmlns:a16="http://schemas.microsoft.com/office/drawing/2014/main" xmlns="" id="{BFAFC6C6-2C5E-0F41-A06C-22DA8ADB7F31}"/>
              </a:ext>
            </a:extLst>
          </p:cNvPr>
          <p:cNvSpPr>
            <a:spLocks noGrp="1"/>
          </p:cNvSpPr>
          <p:nvPr>
            <p:ph type="sldNum" sz="quarter" idx="12"/>
          </p:nvPr>
        </p:nvSpPr>
        <p:spPr/>
        <p:txBody>
          <a:bodyPr/>
          <a:lstStyle/>
          <a:p>
            <a:fld id="{D275CE6D-5C38-C543-B8AD-F8110668FDF9}" type="slidenum">
              <a:rPr lang="en-US" smtClean="0"/>
              <a:pPr/>
              <a:t>9</a:t>
            </a:fld>
            <a:endParaRPr lang="en-US" dirty="0"/>
          </a:p>
        </p:txBody>
      </p:sp>
      <p:sp>
        <p:nvSpPr>
          <p:cNvPr id="5" name="Text Placeholder 4">
            <a:extLst>
              <a:ext uri="{FF2B5EF4-FFF2-40B4-BE49-F238E27FC236}">
                <a16:creationId xmlns:a16="http://schemas.microsoft.com/office/drawing/2014/main" xmlns="" id="{8727420A-2E07-3749-83C7-E2774B27177C}"/>
              </a:ext>
            </a:extLst>
          </p:cNvPr>
          <p:cNvSpPr>
            <a:spLocks noGrp="1"/>
          </p:cNvSpPr>
          <p:nvPr>
            <p:ph type="body" sz="quarter" idx="13"/>
          </p:nvPr>
        </p:nvSpPr>
        <p:spPr/>
        <p:txBody>
          <a:bodyPr/>
          <a:lstStyle/>
          <a:p>
            <a:endParaRPr lang="en-US"/>
          </a:p>
        </p:txBody>
      </p:sp>
      <p:graphicFrame>
        <p:nvGraphicFramePr>
          <p:cNvPr id="6" name="Table 5">
            <a:extLst>
              <a:ext uri="{FF2B5EF4-FFF2-40B4-BE49-F238E27FC236}">
                <a16:creationId xmlns:a16="http://schemas.microsoft.com/office/drawing/2014/main" xmlns="" id="{D45D4CE6-FFBB-9F46-9394-D601577C591C}"/>
              </a:ext>
            </a:extLst>
          </p:cNvPr>
          <p:cNvGraphicFramePr>
            <a:graphicFrameLocks noGrp="1"/>
          </p:cNvGraphicFramePr>
          <p:nvPr>
            <p:extLst>
              <p:ext uri="{D42A27DB-BD31-4B8C-83A1-F6EECF244321}">
                <p14:modId xmlns:p14="http://schemas.microsoft.com/office/powerpoint/2010/main" val="382460767"/>
              </p:ext>
            </p:extLst>
          </p:nvPr>
        </p:nvGraphicFramePr>
        <p:xfrm>
          <a:off x="884583" y="1762995"/>
          <a:ext cx="10702046" cy="4572000"/>
        </p:xfrm>
        <a:graphic>
          <a:graphicData uri="http://schemas.openxmlformats.org/drawingml/2006/table">
            <a:tbl>
              <a:tblPr firstRow="1" bandRow="1"/>
              <a:tblGrid>
                <a:gridCol w="4749936">
                  <a:extLst>
                    <a:ext uri="{9D8B030D-6E8A-4147-A177-3AD203B41FA5}">
                      <a16:colId xmlns:a16="http://schemas.microsoft.com/office/drawing/2014/main" xmlns="" val="20000"/>
                    </a:ext>
                  </a:extLst>
                </a:gridCol>
                <a:gridCol w="5952110">
                  <a:extLst>
                    <a:ext uri="{9D8B030D-6E8A-4147-A177-3AD203B41FA5}">
                      <a16:colId xmlns:a16="http://schemas.microsoft.com/office/drawing/2014/main" xmlns="" val="20001"/>
                    </a:ext>
                  </a:extLst>
                </a:gridCol>
              </a:tblGrid>
              <a:tr h="7768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Transition Age Youth (TAY)</a:t>
                      </a:r>
                    </a:p>
                    <a:p>
                      <a:endParaRPr lang="en-US" sz="18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Baltimore City,</a:t>
                      </a:r>
                      <a:r>
                        <a:rPr lang="en-US" sz="1800" baseline="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Baltimore, Calvert, Carroll, Charles, Frederick, Howard, Montgomery, Prince George’s, St Mary’s, and Wicomico Counties</a:t>
                      </a:r>
                    </a:p>
                    <a:p>
                      <a:endParaRPr lang="en-US" sz="1800" dirty="0">
                        <a:latin typeface="Times New Roman" panose="02020603050405020304" pitchFamily="18" charset="0"/>
                        <a:cs typeface="Times New Roman" panose="02020603050405020304" pitchFamily="18" charset="0"/>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xmlns="" val="10000"/>
                  </a:ext>
                </a:extLst>
              </a:tr>
              <a:tr h="467226">
                <a:tc>
                  <a:txBody>
                    <a:bodyPr/>
                    <a:lstStyle/>
                    <a:p>
                      <a:r>
                        <a:rPr lang="en-US" sz="1800" dirty="0">
                          <a:latin typeface="Times New Roman" panose="02020603050405020304" pitchFamily="18" charset="0"/>
                          <a:cs typeface="Times New Roman" panose="02020603050405020304" pitchFamily="18" charset="0"/>
                        </a:rPr>
                        <a:t>Developmental Disability/Mental Health (DD/MH)</a:t>
                      </a:r>
                    </a:p>
                  </a:txBody>
                  <a:tcPr>
                    <a:lnL w="12700" cap="flat" cmpd="sng" algn="ctr">
                      <a:noFill/>
                      <a:prstDash val="solid"/>
                      <a:round/>
                      <a:headEnd type="none" w="med" len="med"/>
                      <a:tailEnd type="none" w="med" len="med"/>
                    </a:lnL>
                  </a:tcPr>
                </a:tc>
                <a:tc>
                  <a:txBody>
                    <a:bodyPr/>
                    <a:lstStyle/>
                    <a:p>
                      <a:r>
                        <a:rPr lang="en-US" sz="1800" dirty="0">
                          <a:latin typeface="Times New Roman" panose="02020603050405020304" pitchFamily="18" charset="0"/>
                          <a:cs typeface="Times New Roman" panose="02020603050405020304" pitchFamily="18" charset="0"/>
                        </a:rPr>
                        <a:t>Anne Arundel, Carroll, Frederick, and St. Mary’s Counties </a:t>
                      </a:r>
                    </a:p>
                  </a:txBody>
                  <a:tcPr>
                    <a:lnR w="12700" cap="flat" cmpd="sng" algn="ctr">
                      <a:noFill/>
                      <a:prstDash val="solid"/>
                      <a:round/>
                      <a:headEnd type="none" w="med" len="med"/>
                      <a:tailEnd type="none" w="med" len="med"/>
                    </a:lnR>
                  </a:tcPr>
                </a:tc>
                <a:extLst>
                  <a:ext uri="{0D108BD9-81ED-4DB2-BD59-A6C34878D82A}">
                    <a16:rowId xmlns:a16="http://schemas.microsoft.com/office/drawing/2014/main" xmlns="" val="10001"/>
                  </a:ext>
                </a:extLst>
              </a:tr>
              <a:tr h="6596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Integrated Treatment for Co-Occurring Disorders (ITCOD )</a:t>
                      </a:r>
                    </a:p>
                    <a:p>
                      <a:endParaRPr lang="en-US" sz="18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tcPr>
                </a:tc>
                <a:tc>
                  <a:txBody>
                    <a:bodyPr/>
                    <a:lstStyle/>
                    <a:p>
                      <a:r>
                        <a:rPr lang="en-US" sz="1800" dirty="0">
                          <a:latin typeface="Times New Roman" panose="02020603050405020304" pitchFamily="18" charset="0"/>
                          <a:cs typeface="Times New Roman" panose="02020603050405020304" pitchFamily="18" charset="0"/>
                        </a:rPr>
                        <a:t>Frederick and Montgomery Counties 	</a:t>
                      </a:r>
                    </a:p>
                    <a:p>
                      <a:endParaRPr lang="en-US" sz="1800" dirty="0">
                        <a:latin typeface="Times New Roman" panose="02020603050405020304" pitchFamily="18" charset="0"/>
                        <a:cs typeface="Times New Roman" panose="02020603050405020304" pitchFamily="18"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xmlns="" val="10002"/>
                  </a:ext>
                </a:extLst>
              </a:tr>
              <a:tr h="8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Deaf and/or Hard of Hearing</a:t>
                      </a:r>
                    </a:p>
                    <a:p>
                      <a:endParaRPr lang="en-US" sz="18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Baltimore City,</a:t>
                      </a:r>
                      <a:r>
                        <a:rPr lang="en-US" sz="1800" baseline="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Anne Arundel, Baltimore, Frederick, and Prince George’s Counties</a:t>
                      </a:r>
                    </a:p>
                    <a:p>
                      <a:endParaRPr lang="en-US" sz="1800" dirty="0">
                        <a:latin typeface="Times New Roman" panose="02020603050405020304" pitchFamily="18" charset="0"/>
                        <a:cs typeface="Times New Roman" panose="02020603050405020304" pitchFamily="18"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xmlns="" val="10003"/>
                  </a:ext>
                </a:extLst>
              </a:tr>
              <a:tr h="852000">
                <a:tc>
                  <a:txBody>
                    <a:bodyPr/>
                    <a:lstStyle/>
                    <a:p>
                      <a:r>
                        <a:rPr lang="en-US" sz="1800" dirty="0">
                          <a:latin typeface="Times New Roman" panose="02020603050405020304" pitchFamily="18" charset="0"/>
                          <a:cs typeface="Times New Roman" panose="02020603050405020304" pitchFamily="18" charset="0"/>
                        </a:rPr>
                        <a:t>Geriatric</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Baltimore City, Anne Arundel, Frederick, Prince George’s, and Wicomico Counties</a:t>
                      </a:r>
                    </a:p>
                    <a:p>
                      <a:endParaRPr lang="en-US" sz="1800" dirty="0">
                        <a:latin typeface="Times New Roman" panose="02020603050405020304" pitchFamily="18" charset="0"/>
                        <a:cs typeface="Times New Roman" panose="02020603050405020304" pitchFamily="18" charset="0"/>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cxnSp>
        <p:nvCxnSpPr>
          <p:cNvPr id="7" name="Shape 99">
            <a:extLst>
              <a:ext uri="{FF2B5EF4-FFF2-40B4-BE49-F238E27FC236}">
                <a16:creationId xmlns:a16="http://schemas.microsoft.com/office/drawing/2014/main" xmlns="" id="{E2CFAE62-B3B8-9944-9FCD-17CECAEA3F0D}"/>
              </a:ext>
            </a:extLst>
          </p:cNvPr>
          <p:cNvCxnSpPr>
            <a:cxnSpLocks/>
          </p:cNvCxnSpPr>
          <p:nvPr/>
        </p:nvCxnSpPr>
        <p:spPr>
          <a:xfrm>
            <a:off x="7817618" y="1145656"/>
            <a:ext cx="4374382"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991649688"/>
      </p:ext>
    </p:extLst>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3504</Words>
  <Application>Microsoft Office PowerPoint</Application>
  <PresentationFormat>Custom</PresentationFormat>
  <Paragraphs>646</Paragraphs>
  <Slides>58</Slides>
  <Notes>11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Housing Options and Resources: Opening the Door to Recovery</vt:lpstr>
      <vt:lpstr>Overview</vt:lpstr>
      <vt:lpstr>Current Housing Resources</vt:lpstr>
      <vt:lpstr>Continuum of Care</vt:lpstr>
      <vt:lpstr>Permanent Supportive Housing</vt:lpstr>
      <vt:lpstr>Residential Rehabilitation</vt:lpstr>
      <vt:lpstr>Residential Rehabilitation</vt:lpstr>
      <vt:lpstr>Residential Rehabilitation</vt:lpstr>
      <vt:lpstr>Specialty RRP Housing</vt:lpstr>
      <vt:lpstr>PSH</vt:lpstr>
      <vt:lpstr>PSH Key Elements</vt:lpstr>
      <vt:lpstr>PSH Key Elements</vt:lpstr>
      <vt:lpstr>PSH Key Elements</vt:lpstr>
      <vt:lpstr>Approach Methods</vt:lpstr>
      <vt:lpstr>Approach Methods</vt:lpstr>
      <vt:lpstr>Person-Centered Assessment</vt:lpstr>
      <vt:lpstr>Common Challenges</vt:lpstr>
      <vt:lpstr>Documentation</vt:lpstr>
      <vt:lpstr>Identifying Challenges</vt:lpstr>
      <vt:lpstr>Overcoming Credit Issues</vt:lpstr>
      <vt:lpstr>Overcoming Credit Issues</vt:lpstr>
      <vt:lpstr>Overcoming Criminal Background</vt:lpstr>
      <vt:lpstr>Overcoming Criminal Background</vt:lpstr>
      <vt:lpstr>Overcoming Rental History</vt:lpstr>
      <vt:lpstr>Overcoming Rental History</vt:lpstr>
      <vt:lpstr>Reasonable Accommodation</vt:lpstr>
      <vt:lpstr>Reasonable Accommodation</vt:lpstr>
      <vt:lpstr>Reasonable Accommodation</vt:lpstr>
      <vt:lpstr>Reasonable Accommodation</vt:lpstr>
      <vt:lpstr>Reasonable Accommodation</vt:lpstr>
      <vt:lpstr>Moving Prep</vt:lpstr>
      <vt:lpstr>Moving Prep</vt:lpstr>
      <vt:lpstr>Good Tenancy</vt:lpstr>
      <vt:lpstr>Good Tenancy</vt:lpstr>
      <vt:lpstr>PowerPoint Presentation</vt:lpstr>
      <vt:lpstr>Maryland Housing Initiatives</vt:lpstr>
      <vt:lpstr>Weinberg Initiative</vt:lpstr>
      <vt:lpstr>Weinberg Initiative</vt:lpstr>
      <vt:lpstr>Housing First Pilot</vt:lpstr>
      <vt:lpstr>Housing First Pilot</vt:lpstr>
      <vt:lpstr>Housing First Pilot</vt:lpstr>
      <vt:lpstr>Section 811 PRA</vt:lpstr>
      <vt:lpstr>Section 811 PRA</vt:lpstr>
      <vt:lpstr>Affordable Housing Partners</vt:lpstr>
      <vt:lpstr>Affordable Housing Partners</vt:lpstr>
      <vt:lpstr>811 PRA Overview</vt:lpstr>
      <vt:lpstr>811 PRA Overview</vt:lpstr>
      <vt:lpstr>811 PRA Population</vt:lpstr>
      <vt:lpstr>811 PRA Population</vt:lpstr>
      <vt:lpstr>811 PRA Units</vt:lpstr>
      <vt:lpstr>811 PRA Units</vt:lpstr>
      <vt:lpstr>811 PRA Units</vt:lpstr>
      <vt:lpstr>811 PRA Units</vt:lpstr>
      <vt:lpstr>Section 811 Unit Locations</vt:lpstr>
      <vt:lpstr>Resources</vt:lpstr>
      <vt:lpstr>Resources</vt:lpstr>
      <vt:lpstr>Resources</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Danielle Fletcher</cp:lastModifiedBy>
  <cp:revision>35</cp:revision>
  <dcterms:created xsi:type="dcterms:W3CDTF">2018-02-09T13:05:01Z</dcterms:created>
  <dcterms:modified xsi:type="dcterms:W3CDTF">2018-10-22T13:09:08Z</dcterms:modified>
</cp:coreProperties>
</file>