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4" r:id="rId6"/>
    <p:sldId id="260" r:id="rId7"/>
    <p:sldId id="261" r:id="rId8"/>
    <p:sldId id="262" r:id="rId9"/>
    <p:sldId id="282" r:id="rId10"/>
    <p:sldId id="283" r:id="rId11"/>
    <p:sldId id="263" r:id="rId12"/>
    <p:sldId id="276" r:id="rId13"/>
    <p:sldId id="277" r:id="rId14"/>
    <p:sldId id="278" r:id="rId15"/>
    <p:sldId id="279" r:id="rId16"/>
    <p:sldId id="280" r:id="rId17"/>
    <p:sldId id="281" r:id="rId18"/>
    <p:sldId id="265" r:id="rId19"/>
    <p:sldId id="266" r:id="rId20"/>
    <p:sldId id="267" r:id="rId21"/>
    <p:sldId id="268" r:id="rId22"/>
    <p:sldId id="284" r:id="rId23"/>
    <p:sldId id="270" r:id="rId24"/>
    <p:sldId id="271" r:id="rId25"/>
    <p:sldId id="272" r:id="rId26"/>
    <p:sldId id="273" r:id="rId27"/>
    <p:sldId id="274" r:id="rId28"/>
  </p:sldIdLst>
  <p:sldSz cx="10160000" cy="7620000"/>
  <p:notesSz cx="7010400"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86" autoAdjust="0"/>
    <p:restoredTop sz="70935" autoAdjust="0"/>
  </p:normalViewPr>
  <p:slideViewPr>
    <p:cSldViewPr>
      <p:cViewPr>
        <p:scale>
          <a:sx n="90" d="100"/>
          <a:sy n="90" d="100"/>
        </p:scale>
        <p:origin x="-91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87316" tIns="43658" rIns="87316" bIns="43658" rtlCol="0"/>
          <a:lstStyle>
            <a:lvl1pPr algn="l">
              <a:defRPr sz="1100"/>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87316" tIns="43658" rIns="87316" bIns="43658" rtlCol="0"/>
          <a:lstStyle>
            <a:lvl1pPr algn="r">
              <a:defRPr sz="1100"/>
            </a:lvl1pPr>
          </a:lstStyle>
          <a:p>
            <a:pPr>
              <a:defRPr/>
            </a:pPr>
            <a:fld id="{A77D1038-7C0C-4897-ABAF-E052B4E5888D}" type="datetimeFigureOut">
              <a:rPr lang="en-US"/>
              <a:pPr>
                <a:defRPr/>
              </a:pPr>
              <a:t>2/22/2017</a:t>
            </a:fld>
            <a:endParaRPr lang="en-US" dirty="0"/>
          </a:p>
        </p:txBody>
      </p:sp>
      <p:sp>
        <p:nvSpPr>
          <p:cNvPr id="4" name="Footer Placeholder 3"/>
          <p:cNvSpPr>
            <a:spLocks noGrp="1"/>
          </p:cNvSpPr>
          <p:nvPr>
            <p:ph type="ftr" sz="quarter" idx="2"/>
          </p:nvPr>
        </p:nvSpPr>
        <p:spPr>
          <a:xfrm>
            <a:off x="0" y="8774113"/>
            <a:ext cx="3038475" cy="460375"/>
          </a:xfrm>
          <a:prstGeom prst="rect">
            <a:avLst/>
          </a:prstGeom>
        </p:spPr>
        <p:txBody>
          <a:bodyPr vert="horz" lIns="87316" tIns="43658" rIns="87316" bIns="43658" rtlCol="0" anchor="b"/>
          <a:lstStyle>
            <a:lvl1pPr algn="l">
              <a:defRPr sz="1100"/>
            </a:lvl1pPr>
          </a:lstStyle>
          <a:p>
            <a:pPr>
              <a:defRPr/>
            </a:pPr>
            <a:endParaRPr lang="en-US"/>
          </a:p>
        </p:txBody>
      </p:sp>
      <p:sp>
        <p:nvSpPr>
          <p:cNvPr id="5" name="Slide Number Placeholder 4"/>
          <p:cNvSpPr>
            <a:spLocks noGrp="1"/>
          </p:cNvSpPr>
          <p:nvPr>
            <p:ph type="sldNum" sz="quarter" idx="3"/>
          </p:nvPr>
        </p:nvSpPr>
        <p:spPr>
          <a:xfrm>
            <a:off x="3970338" y="8774113"/>
            <a:ext cx="3038475" cy="460375"/>
          </a:xfrm>
          <a:prstGeom prst="rect">
            <a:avLst/>
          </a:prstGeom>
        </p:spPr>
        <p:txBody>
          <a:bodyPr vert="horz" lIns="87316" tIns="43658" rIns="87316" bIns="43658" rtlCol="0" anchor="b"/>
          <a:lstStyle>
            <a:lvl1pPr algn="r">
              <a:defRPr sz="1100"/>
            </a:lvl1pPr>
          </a:lstStyle>
          <a:p>
            <a:pPr>
              <a:defRPr/>
            </a:pPr>
            <a:fld id="{A42CBED8-500F-4C8A-A8D5-B285239D65D4}" type="slidenum">
              <a:rPr lang="en-US"/>
              <a:pPr>
                <a:defRPr/>
              </a:pPr>
              <a:t>‹#›</a:t>
            </a:fld>
            <a:endParaRPr lang="en-US" dirty="0"/>
          </a:p>
        </p:txBody>
      </p:sp>
    </p:spTree>
    <p:extLst>
      <p:ext uri="{BB962C8B-B14F-4D97-AF65-F5344CB8AC3E}">
        <p14:creationId xmlns:p14="http://schemas.microsoft.com/office/powerpoint/2010/main" val="3394679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2" tIns="46151" rIns="92302" bIns="46151"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971925" y="0"/>
            <a:ext cx="30384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2" tIns="46151" rIns="92302" bIns="46151" numCol="1" anchor="t" anchorCtr="0" compatLnSpc="1">
            <a:prstTxWarp prst="textNoShape">
              <a:avLst/>
            </a:prstTxWarp>
          </a:bodyPr>
          <a:lstStyle>
            <a:lvl1pPr algn="r">
              <a:defRPr sz="1200"/>
            </a:lvl1pPr>
          </a:lstStyle>
          <a:p>
            <a:pPr>
              <a:defRPr/>
            </a:pPr>
            <a:endParaRPr lang="en-US"/>
          </a:p>
        </p:txBody>
      </p:sp>
      <p:sp>
        <p:nvSpPr>
          <p:cNvPr id="29700" name="Rectangle 4"/>
          <p:cNvSpPr>
            <a:spLocks noChangeArrowheads="1" noTextEdit="1"/>
          </p:cNvSpPr>
          <p:nvPr>
            <p:ph type="sldImg" idx="2"/>
          </p:nvPr>
        </p:nvSpPr>
        <p:spPr bwMode="auto">
          <a:xfrm>
            <a:off x="1196975" y="693738"/>
            <a:ext cx="4618038"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3450" y="4387850"/>
            <a:ext cx="51435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2" tIns="46151" rIns="92302" bIns="461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74113"/>
            <a:ext cx="30384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2" tIns="46151" rIns="92302" bIns="46151"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971925" y="8774113"/>
            <a:ext cx="30384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2" tIns="46151" rIns="92302" bIns="46151" numCol="1" anchor="b" anchorCtr="0" compatLnSpc="1">
            <a:prstTxWarp prst="textNoShape">
              <a:avLst/>
            </a:prstTxWarp>
          </a:bodyPr>
          <a:lstStyle>
            <a:lvl1pPr algn="r">
              <a:defRPr sz="1200"/>
            </a:lvl1pPr>
          </a:lstStyle>
          <a:p>
            <a:pPr>
              <a:defRPr/>
            </a:pPr>
            <a:fld id="{73098E68-0C5F-48CA-B950-67C38ECE353D}" type="slidenum">
              <a:rPr lang="en-US"/>
              <a:pPr>
                <a:defRPr/>
              </a:pPr>
              <a:t>‹#›</a:t>
            </a:fld>
            <a:endParaRPr lang="en-US" dirty="0"/>
          </a:p>
        </p:txBody>
      </p:sp>
    </p:spTree>
    <p:extLst>
      <p:ext uri="{BB962C8B-B14F-4D97-AF65-F5344CB8AC3E}">
        <p14:creationId xmlns:p14="http://schemas.microsoft.com/office/powerpoint/2010/main" val="1322652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6F90EF8-D83E-4E2E-8779-7DEC92E4C892}" type="slidenum">
              <a:rPr lang="en-US" altLang="en-US" smtClean="0"/>
              <a:pPr eaLnBrk="1" hangingPunct="1">
                <a:spcBef>
                  <a:spcPct val="0"/>
                </a:spcBef>
              </a:pPr>
              <a:t>1</a:t>
            </a:fld>
            <a:endParaRPr lang="en-US" altLang="en-US" smtClean="0"/>
          </a:p>
        </p:txBody>
      </p:sp>
      <p:sp>
        <p:nvSpPr>
          <p:cNvPr id="30723" name="Rectangle 1"/>
          <p:cNvSpPr>
            <a:spLocks noChangeArrowheads="1" noTextEdit="1"/>
          </p:cNvSpPr>
          <p:nvPr>
            <p:ph type="sldImg"/>
          </p:nvPr>
        </p:nvSpPr>
        <p:spPr>
          <a:ln/>
        </p:spPr>
      </p:sp>
      <p:sp>
        <p:nvSpPr>
          <p:cNvPr id="30724"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altLang="en-US" sz="1600" smtClean="0">
                <a:solidFill>
                  <a:srgbClr val="000000"/>
                </a:solidFill>
                <a:latin typeface="Arial" pitchFamily="34" charset="0"/>
              </a:rPr>
              <a:t>Welcome to the NAMI Maryland Advocacy Day Teleconference.</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Thank you for calling in today.</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Please ensure that you have the link to the presentation and open the presentation now.</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The presentation is best viewed in google chrome but should work on the most recent version of every browser.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5425" indent="-225425"/>
            <a:endParaRPr lang="en-US" altLang="en-US" smtClean="0">
              <a:latin typeface="Arial" pitchFamily="34" charset="0"/>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smtClean="0"/>
          </a:p>
        </p:txBody>
      </p:sp>
      <p:sp>
        <p:nvSpPr>
          <p:cNvPr id="40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3C166DA-2E14-4448-A0B4-97BC905C1657}" type="slidenum">
              <a:rPr lang="en-US" altLang="en-US" smtClean="0"/>
              <a:pPr eaLnBrk="1" hangingPunct="1">
                <a:spcBef>
                  <a:spcPct val="0"/>
                </a:spcBef>
              </a:pPr>
              <a:t>18</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D90D36A-A278-48D6-A631-8FD3E64E036A}" type="slidenum">
              <a:rPr lang="en-US" altLang="en-US" smtClean="0"/>
              <a:pPr eaLnBrk="1" hangingPunct="1">
                <a:spcBef>
                  <a:spcPct val="0"/>
                </a:spcBef>
              </a:pPr>
              <a:t>21</a:t>
            </a:fld>
            <a:endParaRPr lang="en-US" altLang="en-US" smtClean="0"/>
          </a:p>
        </p:txBody>
      </p:sp>
      <p:sp>
        <p:nvSpPr>
          <p:cNvPr id="41987" name="Rectangle 1"/>
          <p:cNvSpPr>
            <a:spLocks noChangeArrowheads="1" noTextEdit="1"/>
          </p:cNvSpPr>
          <p:nvPr>
            <p:ph type="sldImg"/>
          </p:nvPr>
        </p:nvSpPr>
        <p:spPr>
          <a:ln/>
        </p:spPr>
      </p:sp>
      <p:sp>
        <p:nvSpPr>
          <p:cNvPr id="41988"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altLang="en-US" sz="1600" smtClean="0">
                <a:solidFill>
                  <a:srgbClr val="000000"/>
                </a:solidFill>
                <a:latin typeface="Arial" pitchFamily="34" charset="0"/>
              </a:rPr>
              <a:t>The most impacting stories will relay a message of hope and aspiration. This way the legislator is inspired and remembers your story during the most difficult of budget fights or decisions.</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Stories should be brief, concise, and have a clear purpose </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Do not guess if you do not know an answer. It is important that NAMI Maryland field all difficult questions for the legislators. </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It is critical that you relay the “One Message” at the end of your meeting.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AE11389-6669-4C4E-A6F3-54B753F68941}" type="slidenum">
              <a:rPr lang="en-US" altLang="en-US" smtClean="0"/>
              <a:pPr eaLnBrk="1" hangingPunct="1">
                <a:spcBef>
                  <a:spcPct val="0"/>
                </a:spcBef>
              </a:pPr>
              <a:t>27</a:t>
            </a:fld>
            <a:endParaRPr lang="en-US" altLang="en-US" smtClean="0"/>
          </a:p>
        </p:txBody>
      </p:sp>
      <p:sp>
        <p:nvSpPr>
          <p:cNvPr id="43011" name="Rectangle 1"/>
          <p:cNvSpPr>
            <a:spLocks noChangeArrowheads="1" noTextEdit="1"/>
          </p:cNvSpPr>
          <p:nvPr>
            <p:ph type="sldImg"/>
          </p:nvPr>
        </p:nvSpPr>
        <p:spPr>
          <a:ln/>
        </p:spPr>
      </p:sp>
      <p:sp>
        <p:nvSpPr>
          <p:cNvPr id="43012"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altLang="en-US" sz="1600" smtClean="0">
                <a:solidFill>
                  <a:srgbClr val="000000"/>
                </a:solidFill>
                <a:latin typeface="Arial" pitchFamily="34" charset="0"/>
              </a:rPr>
              <a:t>This slide is for reference purposes only. No script to read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89D5B54-5494-4E1A-BD92-AAD57E458E17}" type="slidenum">
              <a:rPr lang="en-US" altLang="en-US" smtClean="0"/>
              <a:pPr eaLnBrk="1" hangingPunct="1">
                <a:spcBef>
                  <a:spcPct val="0"/>
                </a:spcBef>
              </a:pPr>
              <a:t>2</a:t>
            </a:fld>
            <a:endParaRPr lang="en-US" altLang="en-US" smtClean="0"/>
          </a:p>
        </p:txBody>
      </p:sp>
      <p:sp>
        <p:nvSpPr>
          <p:cNvPr id="31747" name="Rectangle 1"/>
          <p:cNvSpPr>
            <a:spLocks noChangeArrowheads="1" noTextEdit="1"/>
          </p:cNvSpPr>
          <p:nvPr>
            <p:ph type="sldImg"/>
          </p:nvPr>
        </p:nvSpPr>
        <p:spPr>
          <a:ln/>
        </p:spPr>
      </p:sp>
      <p:sp>
        <p:nvSpPr>
          <p:cNvPr id="31748"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altLang="en-US" sz="1600" smtClean="0">
                <a:solidFill>
                  <a:srgbClr val="000000"/>
                </a:solidFill>
                <a:latin typeface="Arial" pitchFamily="34" charset="0"/>
              </a:rPr>
              <a:t>Before we begin, please mute your lines.</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You can do so by pressing &lt;&lt;&gt;&gt;</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Often it is difficult to follow a presentation on a teleconference if participants cannot hear the presenter.</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By muting your line you will hear better and so will your fellow participants.</a:t>
            </a:r>
            <a:endParaRPr lang="en-US" altLang="en-US" smtClean="0"/>
          </a:p>
          <a:p>
            <a:pPr eaLnBrk="1" hangingPunct="1">
              <a:lnSpc>
                <a:spcPct val="95000"/>
              </a:lnSpc>
              <a:spcBef>
                <a:spcPct val="0"/>
              </a:spcBef>
            </a:pPr>
            <a:endParaRPr lang="en-US" altLang="en-US" sz="1600" smtClean="0">
              <a:solidFill>
                <a:srgbClr val="000000"/>
              </a:solidFill>
              <a:latin typeface="Arial" pitchFamily="34" charset="0"/>
            </a:endParaRPr>
          </a:p>
          <a:p>
            <a:pPr eaLnBrk="1" hangingPunct="1">
              <a:lnSpc>
                <a:spcPct val="95000"/>
              </a:lnSpc>
              <a:spcBef>
                <a:spcPct val="0"/>
              </a:spcBef>
            </a:pPr>
            <a:r>
              <a:rPr lang="en-US" altLang="en-US" sz="1600" smtClean="0">
                <a:solidFill>
                  <a:srgbClr val="000000"/>
                </a:solidFill>
                <a:latin typeface="Arial" pitchFamily="34" charset="0"/>
              </a:rPr>
              <a:t>Again please press &lt;&lt;&gt;&gt; to mute your line.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DE51160-06DB-4165-99D5-8CEA3431661F}" type="slidenum">
              <a:rPr lang="en-US" altLang="en-US" smtClean="0"/>
              <a:pPr eaLnBrk="1" hangingPunct="1">
                <a:spcBef>
                  <a:spcPct val="0"/>
                </a:spcBef>
              </a:pPr>
              <a:t>4</a:t>
            </a:fld>
            <a:endParaRPr lang="en-US" altLang="en-US" smtClean="0"/>
          </a:p>
        </p:txBody>
      </p:sp>
      <p:sp>
        <p:nvSpPr>
          <p:cNvPr id="32771" name="Rectangle 1"/>
          <p:cNvSpPr>
            <a:spLocks noChangeArrowheads="1" noTextEdit="1"/>
          </p:cNvSpPr>
          <p:nvPr>
            <p:ph type="sldImg"/>
          </p:nvPr>
        </p:nvSpPr>
        <p:spPr>
          <a:ln/>
        </p:spPr>
      </p:sp>
      <p:sp>
        <p:nvSpPr>
          <p:cNvPr id="32772"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altLang="en-US" sz="1600" smtClean="0">
                <a:solidFill>
                  <a:srgbClr val="000000"/>
                </a:solidFill>
                <a:latin typeface="Arial" pitchFamily="34" charset="0"/>
              </a:rPr>
              <a:t>Do we want an issues slide - soley to demonstrate the issues which we encourage them to discuss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t>Over 70 new members in the House and Senate. New administration, including Governor, Lt. Governor, Attorney General and Governor Cabinet members, including Secretary of DHMH.</a:t>
            </a:r>
          </a:p>
        </p:txBody>
      </p:sp>
      <p:sp>
        <p:nvSpPr>
          <p:cNvPr id="3379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E024962-CBCA-4679-8EE4-CBD3D661389D}"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1C08FC1-AAF5-4A62-A832-EA0F6DD4C3A4}" type="slidenum">
              <a:rPr lang="en-US" altLang="en-US" smtClean="0"/>
              <a:pPr eaLnBrk="1" hangingPunct="1">
                <a:spcBef>
                  <a:spcPct val="0"/>
                </a:spcBef>
              </a:pPr>
              <a:t>6</a:t>
            </a:fld>
            <a:endParaRPr lang="en-US" altLang="en-US" smtClean="0"/>
          </a:p>
        </p:txBody>
      </p:sp>
      <p:sp>
        <p:nvSpPr>
          <p:cNvPr id="34819" name="Rectangle 1"/>
          <p:cNvSpPr>
            <a:spLocks noChangeArrowheads="1" noTextEdit="1"/>
          </p:cNvSpPr>
          <p:nvPr>
            <p:ph type="sldImg"/>
          </p:nvPr>
        </p:nvSpPr>
        <p:spPr>
          <a:ln/>
        </p:spPr>
      </p:sp>
      <p:sp>
        <p:nvSpPr>
          <p:cNvPr id="34820" name="Rectangle 2"/>
          <p:cNvSpPr>
            <a:spLocks noGrp="1" noChangeArrowheads="1"/>
          </p:cNvSpPr>
          <p:nvPr>
            <p:ph type="body" idx="1"/>
          </p:nvPr>
        </p:nvSpPr>
        <p:spPr>
          <a:noFill/>
        </p:spPr>
        <p:txBody>
          <a:bodyPr lIns="0" tIns="0" rIns="0" bIns="0"/>
          <a:lstStyle/>
          <a:p>
            <a:pPr eaLnBrk="1" hangingPunct="1">
              <a:lnSpc>
                <a:spcPct val="95000"/>
              </a:lnSpc>
              <a:spcBef>
                <a:spcPct val="0"/>
              </a:spcBef>
            </a:pPr>
            <a:r>
              <a:rPr lang="en-US" altLang="en-US" sz="1600" smtClean="0">
                <a:solidFill>
                  <a:srgbClr val="000000"/>
                </a:solidFill>
                <a:latin typeface="Arial" pitchFamily="34" charset="0"/>
              </a:rPr>
              <a:t>Advocacy Day is more important than ever this year, not only to introduce NAMI Maryland and our affiliates to the new legislature, but to advocate for our top priorities for 2015 to ensure all Marylander’s have timely and effective access to the mental health care that they need. </a:t>
            </a:r>
          </a:p>
          <a:p>
            <a:pPr eaLnBrk="1" hangingPunct="1">
              <a:lnSpc>
                <a:spcPct val="95000"/>
              </a:lnSpc>
              <a:spcBef>
                <a:spcPct val="0"/>
              </a:spcBef>
            </a:pPr>
            <a:r>
              <a:rPr lang="en-US" altLang="en-US" sz="1600" smtClean="0">
                <a:solidFill>
                  <a:srgbClr val="000000"/>
                </a:solidFill>
                <a:latin typeface="Arial" pitchFamily="34" charset="0"/>
              </a:rPr>
              <a:t>I apologize for the early start, but we have 188 members to meet with today and with their limited schedules we wanted a head start on the day. </a:t>
            </a:r>
          </a:p>
          <a:p>
            <a:pPr eaLnBrk="1" hangingPunct="1">
              <a:lnSpc>
                <a:spcPct val="95000"/>
              </a:lnSpc>
              <a:spcBef>
                <a:spcPct val="0"/>
              </a:spcBef>
            </a:pPr>
            <a:r>
              <a:rPr lang="en-US" altLang="en-US" sz="1600" smtClean="0">
                <a:solidFill>
                  <a:srgbClr val="000000"/>
                </a:solidFill>
                <a:latin typeface="Arial" pitchFamily="34" charset="0"/>
              </a:rPr>
              <a:t>Details can always be found a www.namimd.org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09145" lvl="1" eaLnBrk="1" hangingPunct="1">
              <a:lnSpc>
                <a:spcPct val="95000"/>
              </a:lnSpc>
              <a:spcBef>
                <a:spcPct val="0"/>
              </a:spcBef>
              <a:buClr>
                <a:srgbClr val="FFFFFF"/>
              </a:buClr>
              <a:defRPr/>
            </a:pPr>
            <a:r>
              <a:rPr lang="en-US" altLang="en-US" dirty="0" smtClean="0">
                <a:solidFill>
                  <a:srgbClr val="FFFFFF"/>
                </a:solidFill>
                <a:latin typeface="Arial" charset="0"/>
              </a:rPr>
              <a:t>We must all provide the same platform to legislators.</a:t>
            </a:r>
            <a:endParaRPr lang="en-US" altLang="en-US" dirty="0" smtClean="0"/>
          </a:p>
          <a:p>
            <a:pPr marL="109145" lvl="1" eaLnBrk="1" hangingPunct="1">
              <a:lnSpc>
                <a:spcPct val="95000"/>
              </a:lnSpc>
              <a:spcBef>
                <a:spcPct val="0"/>
              </a:spcBef>
              <a:buClr>
                <a:srgbClr val="FFFFFF"/>
              </a:buClr>
              <a:defRPr/>
            </a:pPr>
            <a:r>
              <a:rPr lang="en-US" altLang="en-US" dirty="0" smtClean="0">
                <a:solidFill>
                  <a:srgbClr val="FFFFFF"/>
                </a:solidFill>
                <a:latin typeface="Arial" charset="0"/>
              </a:rPr>
              <a:t>It is more effective to speak with One Voice than discuss issues which are of personal interest to you – no matter how important they are.</a:t>
            </a:r>
            <a:endParaRPr lang="en-US" altLang="en-US" dirty="0" smtClean="0"/>
          </a:p>
          <a:p>
            <a:pPr marL="109145" lvl="1" eaLnBrk="1" hangingPunct="1">
              <a:lnSpc>
                <a:spcPct val="95000"/>
              </a:lnSpc>
              <a:spcBef>
                <a:spcPct val="0"/>
              </a:spcBef>
              <a:buClr>
                <a:srgbClr val="FFFFFF"/>
              </a:buClr>
              <a:defRPr/>
            </a:pPr>
            <a:r>
              <a:rPr lang="en-US" altLang="en-US" dirty="0" smtClean="0">
                <a:solidFill>
                  <a:srgbClr val="FFFFFF"/>
                </a:solidFill>
                <a:latin typeface="Arial" charset="0"/>
              </a:rPr>
              <a:t>Often the issues that resonate with us individually are not the issues to discuss with a State Legislator. Keep in mind that most legislators have a district office. During the interim (when they are not in session) they will meet with you. </a:t>
            </a:r>
            <a:endParaRPr lang="en-US" altLang="en-US" dirty="0" smtClean="0"/>
          </a:p>
          <a:p>
            <a:pPr lvl="1" indent="-327435" eaLnBrk="1" hangingPunct="1">
              <a:lnSpc>
                <a:spcPct val="95000"/>
              </a:lnSpc>
              <a:spcBef>
                <a:spcPct val="0"/>
              </a:spcBef>
              <a:buClr>
                <a:srgbClr val="FFFFFF"/>
              </a:buClr>
              <a:buFontTx/>
              <a:buChar char="•"/>
              <a:defRPr/>
            </a:pPr>
            <a:r>
              <a:rPr lang="en-US" altLang="en-US" b="1" dirty="0" smtClean="0">
                <a:solidFill>
                  <a:srgbClr val="FFFFFF"/>
                </a:solidFill>
                <a:latin typeface="Arial" charset="0"/>
              </a:rPr>
              <a:t>Impacting the </a:t>
            </a:r>
            <a:r>
              <a:rPr lang="en-US" altLang="en-US" b="1" i="1" u="sng" dirty="0" smtClean="0">
                <a:solidFill>
                  <a:srgbClr val="FFFFFF"/>
                </a:solidFill>
                <a:latin typeface="Arial" charset="0"/>
              </a:rPr>
              <a:t>legislative agenda</a:t>
            </a:r>
            <a:r>
              <a:rPr lang="en-US" altLang="en-US" b="1" dirty="0" smtClean="0">
                <a:solidFill>
                  <a:srgbClr val="FFFFFF"/>
                </a:solidFill>
                <a:latin typeface="Arial" charset="0"/>
              </a:rPr>
              <a:t> is our singular goal for Advocacy Day.</a:t>
            </a:r>
          </a:p>
          <a:p>
            <a:pPr>
              <a:defRPr/>
            </a:pPr>
            <a:endParaRPr lang="en-US" dirty="0"/>
          </a:p>
        </p:txBody>
      </p:sp>
      <p:sp>
        <p:nvSpPr>
          <p:cNvPr id="3584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79D9516-3DD3-4A9B-94D1-2D5F36D39B18}" type="slidenum">
              <a:rPr lang="en-US" altLang="en-US" smtClean="0"/>
              <a:pPr eaLnBrk="1" hangingPunct="1">
                <a:spcBef>
                  <a:spcPct val="0"/>
                </a:spcBef>
              </a:pPr>
              <a:t>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09145" lvl="1" eaLnBrk="1" hangingPunct="1">
              <a:lnSpc>
                <a:spcPct val="95000"/>
              </a:lnSpc>
              <a:spcBef>
                <a:spcPct val="0"/>
              </a:spcBef>
              <a:buClr>
                <a:srgbClr val="FFFFFF"/>
              </a:buClr>
              <a:defRPr/>
            </a:pPr>
            <a:r>
              <a:rPr lang="en-US" altLang="en-US" dirty="0" smtClean="0">
                <a:solidFill>
                  <a:srgbClr val="FFFFFF"/>
                </a:solidFill>
                <a:latin typeface="Arial" charset="0"/>
              </a:rPr>
              <a:t>We must all provide the same platform to legislators.</a:t>
            </a:r>
            <a:endParaRPr lang="en-US" altLang="en-US" dirty="0" smtClean="0"/>
          </a:p>
          <a:p>
            <a:pPr marL="109145" lvl="1" eaLnBrk="1" hangingPunct="1">
              <a:lnSpc>
                <a:spcPct val="95000"/>
              </a:lnSpc>
              <a:spcBef>
                <a:spcPct val="0"/>
              </a:spcBef>
              <a:buClr>
                <a:srgbClr val="FFFFFF"/>
              </a:buClr>
              <a:defRPr/>
            </a:pPr>
            <a:r>
              <a:rPr lang="en-US" altLang="en-US" dirty="0" smtClean="0">
                <a:solidFill>
                  <a:srgbClr val="FFFFFF"/>
                </a:solidFill>
                <a:latin typeface="Arial" charset="0"/>
              </a:rPr>
              <a:t>It is more effective to speak with One Voice than discuss issues which are of personal interest to you – no matter how important they are.</a:t>
            </a:r>
            <a:endParaRPr lang="en-US" altLang="en-US" dirty="0" smtClean="0"/>
          </a:p>
          <a:p>
            <a:pPr marL="109145" lvl="1" eaLnBrk="1" hangingPunct="1">
              <a:lnSpc>
                <a:spcPct val="95000"/>
              </a:lnSpc>
              <a:spcBef>
                <a:spcPct val="0"/>
              </a:spcBef>
              <a:buClr>
                <a:srgbClr val="FFFFFF"/>
              </a:buClr>
              <a:defRPr/>
            </a:pPr>
            <a:r>
              <a:rPr lang="en-US" altLang="en-US" dirty="0" smtClean="0">
                <a:solidFill>
                  <a:srgbClr val="FFFFFF"/>
                </a:solidFill>
                <a:latin typeface="Arial" charset="0"/>
              </a:rPr>
              <a:t>Often the issues that resonate with us individually are not the issues to discuss with a State Legislator. Keep in mind that most legislators have a district office. During the interim (when they are not in session) they will meet with you. </a:t>
            </a:r>
            <a:endParaRPr lang="en-US" altLang="en-US" dirty="0" smtClean="0"/>
          </a:p>
          <a:p>
            <a:pPr lvl="1" indent="-327435" eaLnBrk="1" hangingPunct="1">
              <a:lnSpc>
                <a:spcPct val="95000"/>
              </a:lnSpc>
              <a:spcBef>
                <a:spcPct val="0"/>
              </a:spcBef>
              <a:buClr>
                <a:srgbClr val="FFFFFF"/>
              </a:buClr>
              <a:buFontTx/>
              <a:buChar char="•"/>
              <a:defRPr/>
            </a:pPr>
            <a:r>
              <a:rPr lang="en-US" altLang="en-US" b="1" dirty="0" smtClean="0">
                <a:solidFill>
                  <a:srgbClr val="FFFFFF"/>
                </a:solidFill>
                <a:latin typeface="Arial" charset="0"/>
              </a:rPr>
              <a:t>Impacting the </a:t>
            </a:r>
            <a:r>
              <a:rPr lang="en-US" altLang="en-US" b="1" i="1" u="sng" dirty="0" smtClean="0">
                <a:solidFill>
                  <a:srgbClr val="FFFFFF"/>
                </a:solidFill>
                <a:latin typeface="Arial" charset="0"/>
              </a:rPr>
              <a:t>legislative agenda</a:t>
            </a:r>
            <a:r>
              <a:rPr lang="en-US" altLang="en-US" b="1" dirty="0" smtClean="0">
                <a:solidFill>
                  <a:srgbClr val="FFFFFF"/>
                </a:solidFill>
                <a:latin typeface="Arial" charset="0"/>
              </a:rPr>
              <a:t> is our singular goal for Advocacy Day.</a:t>
            </a:r>
          </a:p>
          <a:p>
            <a:pPr>
              <a:defRPr/>
            </a:pPr>
            <a:endParaRPr lang="en-US" dirty="0"/>
          </a:p>
        </p:txBody>
      </p:sp>
      <p:sp>
        <p:nvSpPr>
          <p:cNvPr id="3686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4238AB4-A97B-40EB-994E-EE6357F2C13D}" type="slidenum">
              <a:rPr lang="en-US" altLang="en-US" smtClean="0"/>
              <a:pPr eaLnBrk="1" hangingPunct="1">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r>
              <a:rPr lang="en-US" altLang="en-US" b="1" smtClean="0">
                <a:solidFill>
                  <a:schemeClr val="bg1"/>
                </a:solidFill>
              </a:rPr>
              <a:t>Uninterrupted access to medication is an extremely important issue to individuals with mental illness. At any time during the health plan contract year, an insurance company may remove your doctor prescribed medication from the drug formulary, thereby forcing the doctor and the patient to compromise their treatment decisions. When patients face unnecessary burdens to obtain their medication it can lead to costly in-patient hospitalization and/or emergency room visits. The Continuity of Care bill will help keep Marylanders healthy, leading productive lives, by providing stable and consistent care.   </a:t>
            </a:r>
          </a:p>
          <a:p>
            <a:r>
              <a:rPr lang="en-US" altLang="en-US" smtClean="0"/>
              <a:t> </a:t>
            </a:r>
          </a:p>
          <a:p>
            <a:r>
              <a:rPr lang="en-US" altLang="en-US" b="1" smtClean="0"/>
              <a:t>This is unacceptable!  Health Insurers Must Honor Their Contract with Patients!</a:t>
            </a:r>
            <a:endParaRPr lang="en-US" altLang="en-US" smtClean="0"/>
          </a:p>
        </p:txBody>
      </p:sp>
      <p:sp>
        <p:nvSpPr>
          <p:cNvPr id="3789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3CD768E-972B-408E-9194-4CC2C1503F71}" type="slidenum">
              <a:rPr lang="en-US" altLang="en-US" smtClean="0"/>
              <a:pPr eaLnBrk="1" hangingPunct="1">
                <a:spcBef>
                  <a:spcPct val="0"/>
                </a:spcBef>
              </a:pPr>
              <a:t>10</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altLang="en-US" smtClean="0"/>
              <a:t>If all else fails…..use this message!!!</a:t>
            </a:r>
          </a:p>
        </p:txBody>
      </p:sp>
      <p:sp>
        <p:nvSpPr>
          <p:cNvPr id="389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08025" indent="-271463" eaLnBrk="0" hangingPunct="0">
              <a:spcBef>
                <a:spcPct val="30000"/>
              </a:spcBef>
              <a:defRPr sz="1200">
                <a:solidFill>
                  <a:schemeClr val="tx1"/>
                </a:solidFill>
                <a:latin typeface="Times New Roman" pitchFamily="18" charset="0"/>
              </a:defRPr>
            </a:lvl2pPr>
            <a:lvl3pPr marL="1090613" indent="-217488" eaLnBrk="0" hangingPunct="0">
              <a:spcBef>
                <a:spcPct val="30000"/>
              </a:spcBef>
              <a:defRPr sz="1200">
                <a:solidFill>
                  <a:schemeClr val="tx1"/>
                </a:solidFill>
                <a:latin typeface="Times New Roman" pitchFamily="18" charset="0"/>
              </a:defRPr>
            </a:lvl3pPr>
            <a:lvl4pPr marL="1527175" indent="-217488" eaLnBrk="0" hangingPunct="0">
              <a:spcBef>
                <a:spcPct val="30000"/>
              </a:spcBef>
              <a:defRPr sz="1200">
                <a:solidFill>
                  <a:schemeClr val="tx1"/>
                </a:solidFill>
                <a:latin typeface="Times New Roman" pitchFamily="18" charset="0"/>
              </a:defRPr>
            </a:lvl4pPr>
            <a:lvl5pPr marL="1963738" indent="-217488" eaLnBrk="0" hangingPunct="0">
              <a:spcBef>
                <a:spcPct val="30000"/>
              </a:spcBef>
              <a:defRPr sz="1200">
                <a:solidFill>
                  <a:schemeClr val="tx1"/>
                </a:solidFill>
                <a:latin typeface="Times New Roman" pitchFamily="18" charset="0"/>
              </a:defRPr>
            </a:lvl5pPr>
            <a:lvl6pPr marL="2420938" indent="-217488" eaLnBrk="0" fontAlgn="base" hangingPunct="0">
              <a:spcBef>
                <a:spcPct val="30000"/>
              </a:spcBef>
              <a:spcAft>
                <a:spcPct val="0"/>
              </a:spcAft>
              <a:defRPr sz="1200">
                <a:solidFill>
                  <a:schemeClr val="tx1"/>
                </a:solidFill>
                <a:latin typeface="Times New Roman" pitchFamily="18" charset="0"/>
              </a:defRPr>
            </a:lvl6pPr>
            <a:lvl7pPr marL="2878138" indent="-217488" eaLnBrk="0" fontAlgn="base" hangingPunct="0">
              <a:spcBef>
                <a:spcPct val="30000"/>
              </a:spcBef>
              <a:spcAft>
                <a:spcPct val="0"/>
              </a:spcAft>
              <a:defRPr sz="1200">
                <a:solidFill>
                  <a:schemeClr val="tx1"/>
                </a:solidFill>
                <a:latin typeface="Times New Roman" pitchFamily="18" charset="0"/>
              </a:defRPr>
            </a:lvl7pPr>
            <a:lvl8pPr marL="3335338" indent="-217488" eaLnBrk="0" fontAlgn="base" hangingPunct="0">
              <a:spcBef>
                <a:spcPct val="30000"/>
              </a:spcBef>
              <a:spcAft>
                <a:spcPct val="0"/>
              </a:spcAft>
              <a:defRPr sz="1200">
                <a:solidFill>
                  <a:schemeClr val="tx1"/>
                </a:solidFill>
                <a:latin typeface="Times New Roman" pitchFamily="18" charset="0"/>
              </a:defRPr>
            </a:lvl8pPr>
            <a:lvl9pPr marL="3792538" indent="-2174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60DCF8B-7F24-4972-8AC1-9145AD3A73D8}" type="slidenum">
              <a:rPr lang="en-US" altLang="en-US" smtClean="0"/>
              <a:pPr eaLnBrk="1" hangingPunct="1">
                <a:spcBef>
                  <a:spcPct val="0"/>
                </a:spcBef>
              </a:pPr>
              <a:t>11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CB86DC-DC96-46DB-B339-32D00900001F}" type="slidenum">
              <a:rPr lang="en-US"/>
              <a:pPr>
                <a:defRPr/>
              </a:pPr>
              <a:t>‹#›</a:t>
            </a:fld>
            <a:endParaRPr lang="en-US" dirty="0"/>
          </a:p>
        </p:txBody>
      </p:sp>
    </p:spTree>
    <p:extLst>
      <p:ext uri="{BB962C8B-B14F-4D97-AF65-F5344CB8AC3E}">
        <p14:creationId xmlns:p14="http://schemas.microsoft.com/office/powerpoint/2010/main" val="57631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E9E0D5-5402-4AFC-9BA9-0C8C7966D4CD}" type="slidenum">
              <a:rPr lang="en-US"/>
              <a:pPr>
                <a:defRPr/>
              </a:pPr>
              <a:t>‹#›</a:t>
            </a:fld>
            <a:endParaRPr lang="en-US" dirty="0"/>
          </a:p>
        </p:txBody>
      </p:sp>
    </p:spTree>
    <p:extLst>
      <p:ext uri="{BB962C8B-B14F-4D97-AF65-F5344CB8AC3E}">
        <p14:creationId xmlns:p14="http://schemas.microsoft.com/office/powerpoint/2010/main" val="396413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0F72A2-89A8-46C5-83AC-88E6E3956919}" type="slidenum">
              <a:rPr lang="en-US"/>
              <a:pPr>
                <a:defRPr/>
              </a:pPr>
              <a:t>‹#›</a:t>
            </a:fld>
            <a:endParaRPr lang="en-US" dirty="0"/>
          </a:p>
        </p:txBody>
      </p:sp>
    </p:spTree>
    <p:extLst>
      <p:ext uri="{BB962C8B-B14F-4D97-AF65-F5344CB8AC3E}">
        <p14:creationId xmlns:p14="http://schemas.microsoft.com/office/powerpoint/2010/main" val="297855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15FE54-1E2B-4204-9347-D34D3A71CACD}" type="slidenum">
              <a:rPr lang="en-US"/>
              <a:pPr>
                <a:defRPr/>
              </a:pPr>
              <a:t>‹#›</a:t>
            </a:fld>
            <a:endParaRPr lang="en-US" dirty="0"/>
          </a:p>
        </p:txBody>
      </p:sp>
    </p:spTree>
    <p:extLst>
      <p:ext uri="{BB962C8B-B14F-4D97-AF65-F5344CB8AC3E}">
        <p14:creationId xmlns:p14="http://schemas.microsoft.com/office/powerpoint/2010/main" val="59090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89B3AF-0792-4202-8749-CB09B62D8B6E}" type="slidenum">
              <a:rPr lang="en-US"/>
              <a:pPr>
                <a:defRPr/>
              </a:pPr>
              <a:t>‹#›</a:t>
            </a:fld>
            <a:endParaRPr lang="en-US" dirty="0"/>
          </a:p>
        </p:txBody>
      </p:sp>
    </p:spTree>
    <p:extLst>
      <p:ext uri="{BB962C8B-B14F-4D97-AF65-F5344CB8AC3E}">
        <p14:creationId xmlns:p14="http://schemas.microsoft.com/office/powerpoint/2010/main" val="119028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B658AA-E7B4-43ED-BDE1-F03883DDA7B3}" type="slidenum">
              <a:rPr lang="en-US"/>
              <a:pPr>
                <a:defRPr/>
              </a:pPr>
              <a:t>‹#›</a:t>
            </a:fld>
            <a:endParaRPr lang="en-US" dirty="0"/>
          </a:p>
        </p:txBody>
      </p:sp>
    </p:spTree>
    <p:extLst>
      <p:ext uri="{BB962C8B-B14F-4D97-AF65-F5344CB8AC3E}">
        <p14:creationId xmlns:p14="http://schemas.microsoft.com/office/powerpoint/2010/main" val="41454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EABCFD-E635-49C3-9DD7-72EB5FB54F1A}" type="slidenum">
              <a:rPr lang="en-US"/>
              <a:pPr>
                <a:defRPr/>
              </a:pPr>
              <a:t>‹#›</a:t>
            </a:fld>
            <a:endParaRPr lang="en-US" dirty="0"/>
          </a:p>
        </p:txBody>
      </p:sp>
    </p:spTree>
    <p:extLst>
      <p:ext uri="{BB962C8B-B14F-4D97-AF65-F5344CB8AC3E}">
        <p14:creationId xmlns:p14="http://schemas.microsoft.com/office/powerpoint/2010/main" val="363079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F9596A4-BC91-4549-B7F9-963A261108BF}" type="slidenum">
              <a:rPr lang="en-US"/>
              <a:pPr>
                <a:defRPr/>
              </a:pPr>
              <a:t>‹#›</a:t>
            </a:fld>
            <a:endParaRPr lang="en-US" dirty="0"/>
          </a:p>
        </p:txBody>
      </p:sp>
    </p:spTree>
    <p:extLst>
      <p:ext uri="{BB962C8B-B14F-4D97-AF65-F5344CB8AC3E}">
        <p14:creationId xmlns:p14="http://schemas.microsoft.com/office/powerpoint/2010/main" val="125073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A52017-BB04-4C81-99C3-4996823052CA}" type="slidenum">
              <a:rPr lang="en-US"/>
              <a:pPr>
                <a:defRPr/>
              </a:pPr>
              <a:t>‹#›</a:t>
            </a:fld>
            <a:endParaRPr lang="en-US" dirty="0"/>
          </a:p>
        </p:txBody>
      </p:sp>
    </p:spTree>
    <p:extLst>
      <p:ext uri="{BB962C8B-B14F-4D97-AF65-F5344CB8AC3E}">
        <p14:creationId xmlns:p14="http://schemas.microsoft.com/office/powerpoint/2010/main" val="117530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B33879-56DA-424A-9C93-D5C94550D71E}" type="slidenum">
              <a:rPr lang="en-US"/>
              <a:pPr>
                <a:defRPr/>
              </a:pPr>
              <a:t>‹#›</a:t>
            </a:fld>
            <a:endParaRPr lang="en-US" dirty="0"/>
          </a:p>
        </p:txBody>
      </p:sp>
    </p:spTree>
    <p:extLst>
      <p:ext uri="{BB962C8B-B14F-4D97-AF65-F5344CB8AC3E}">
        <p14:creationId xmlns:p14="http://schemas.microsoft.com/office/powerpoint/2010/main" val="89954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3E0E4D-6E30-4261-AE01-FCD702E5AD96}" type="slidenum">
              <a:rPr lang="en-US"/>
              <a:pPr>
                <a:defRPr/>
              </a:pPr>
              <a:t>‹#›</a:t>
            </a:fld>
            <a:endParaRPr lang="en-US" dirty="0"/>
          </a:p>
        </p:txBody>
      </p:sp>
    </p:spTree>
    <p:extLst>
      <p:ext uri="{BB962C8B-B14F-4D97-AF65-F5344CB8AC3E}">
        <p14:creationId xmlns:p14="http://schemas.microsoft.com/office/powerpoint/2010/main" val="2230078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EADBCAD5-E8D6-4F62-945C-BCF82ABA897D}"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mgaleg.maryland.gov/"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nami.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mgaleg.maryland.gov/"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www.nami.org/stateadvocacy" TargetMode="External"/><Relationship Id="rId4" Type="http://schemas.openxmlformats.org/officeDocument/2006/relationships/hyperlink" Target="http://www.namimd.org/"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advocacy@namimd.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ctrTitle"/>
          </p:nvPr>
        </p:nvSpPr>
        <p:spPr>
          <a:xfrm>
            <a:off x="2946400" y="1981200"/>
            <a:ext cx="6599238" cy="2354263"/>
          </a:xfrm>
        </p:spPr>
        <p:txBody>
          <a:bodyPr lIns="0" tIns="0" rIns="0" bIns="0"/>
          <a:lstStyle/>
          <a:p>
            <a:pPr eaLnBrk="1" hangingPunct="1">
              <a:lnSpc>
                <a:spcPct val="95000"/>
              </a:lnSpc>
            </a:pPr>
            <a:r>
              <a:rPr lang="en-US" altLang="en-US" sz="4900" smtClean="0">
                <a:solidFill>
                  <a:srgbClr val="FFFFFF"/>
                </a:solidFill>
                <a:latin typeface="Arial" pitchFamily="34" charset="0"/>
              </a:rPr>
              <a:t>Advocacy Day 2017:</a:t>
            </a:r>
            <a:br>
              <a:rPr lang="en-US" altLang="en-US" sz="4900" smtClean="0">
                <a:solidFill>
                  <a:srgbClr val="FFFFFF"/>
                </a:solidFill>
                <a:latin typeface="Arial" pitchFamily="34" charset="0"/>
              </a:rPr>
            </a:br>
            <a:r>
              <a:rPr lang="en-US" altLang="en-US" sz="4900" smtClean="0">
                <a:solidFill>
                  <a:srgbClr val="FFFFFF"/>
                </a:solidFill>
                <a:latin typeface="Arial" pitchFamily="34" charset="0"/>
              </a:rPr>
              <a:t>Preparing to Make a Difference</a:t>
            </a:r>
          </a:p>
        </p:txBody>
      </p:sp>
      <p:sp>
        <p:nvSpPr>
          <p:cNvPr id="2051" name="Rectangle 2"/>
          <p:cNvSpPr>
            <a:spLocks noGrp="1" noChangeArrowheads="1"/>
          </p:cNvSpPr>
          <p:nvPr>
            <p:ph type="subTitle" idx="1"/>
          </p:nvPr>
        </p:nvSpPr>
        <p:spPr>
          <a:xfrm>
            <a:off x="3022600" y="4800600"/>
            <a:ext cx="6599238" cy="1847850"/>
          </a:xfrm>
        </p:spPr>
        <p:txBody>
          <a:bodyPr lIns="0" tIns="0" rIns="0" bIns="0"/>
          <a:lstStyle/>
          <a:p>
            <a:pPr eaLnBrk="1" hangingPunct="1">
              <a:lnSpc>
                <a:spcPct val="95000"/>
              </a:lnSpc>
              <a:spcBef>
                <a:spcPct val="0"/>
              </a:spcBef>
            </a:pPr>
            <a:r>
              <a:rPr lang="en-US" altLang="en-US" sz="2800" dirty="0" smtClean="0">
                <a:solidFill>
                  <a:srgbClr val="FFFFFF"/>
                </a:solidFill>
                <a:latin typeface="Arial" pitchFamily="34" charset="0"/>
              </a:rPr>
              <a:t>NAMI Maryland Webinar</a:t>
            </a:r>
          </a:p>
          <a:p>
            <a:pPr eaLnBrk="1" hangingPunct="1">
              <a:lnSpc>
                <a:spcPct val="95000"/>
              </a:lnSpc>
              <a:spcBef>
                <a:spcPct val="0"/>
              </a:spcBef>
            </a:pPr>
            <a:r>
              <a:rPr lang="en-US" altLang="en-US" sz="2800" dirty="0" smtClean="0">
                <a:solidFill>
                  <a:srgbClr val="FFFFFF"/>
                </a:solidFill>
                <a:latin typeface="Arial" pitchFamily="34" charset="0"/>
              </a:rPr>
              <a:t>February </a:t>
            </a:r>
            <a:r>
              <a:rPr lang="en-US" altLang="en-US" sz="2800" dirty="0" smtClean="0">
                <a:solidFill>
                  <a:srgbClr val="FFFFFF"/>
                </a:solidFill>
                <a:latin typeface="Arial" pitchFamily="34" charset="0"/>
              </a:rPr>
              <a:t>22, </a:t>
            </a:r>
            <a:r>
              <a:rPr lang="en-US" altLang="en-US" sz="2800" dirty="0" smtClean="0">
                <a:solidFill>
                  <a:srgbClr val="FFFFFF"/>
                </a:solidFill>
                <a:latin typeface="Arial" pitchFamily="34" charset="0"/>
              </a:rPr>
              <a:t>2017</a:t>
            </a:r>
          </a:p>
          <a:p>
            <a:pPr eaLnBrk="1" hangingPunct="1">
              <a:lnSpc>
                <a:spcPct val="95000"/>
              </a:lnSpc>
              <a:spcBef>
                <a:spcPct val="0"/>
              </a:spcBef>
            </a:pPr>
            <a:r>
              <a:rPr lang="en-US" altLang="en-US" sz="2800" dirty="0" smtClean="0">
                <a:solidFill>
                  <a:srgbClr val="FFFFFF"/>
                </a:solidFill>
                <a:latin typeface="Arial" pitchFamily="34" charset="0"/>
              </a:rPr>
              <a:t>12:00 </a:t>
            </a:r>
            <a:r>
              <a:rPr lang="en-US" altLang="en-US" sz="2800" dirty="0" smtClean="0">
                <a:solidFill>
                  <a:srgbClr val="FFFFFF"/>
                </a:solidFill>
                <a:latin typeface="Arial" pitchFamily="34" charset="0"/>
              </a:rPr>
              <a:t>pm</a:t>
            </a:r>
          </a:p>
          <a:p>
            <a:pPr eaLnBrk="1" hangingPunct="1">
              <a:lnSpc>
                <a:spcPct val="95000"/>
              </a:lnSpc>
              <a:spcBef>
                <a:spcPct val="0"/>
              </a:spcBef>
            </a:pPr>
            <a:endParaRPr lang="en-US" altLang="en-US" sz="2800" dirty="0" smtClean="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sp>
        <p:nvSpPr>
          <p:cNvPr id="3" name="Rectangle 2"/>
          <p:cNvSpPr/>
          <p:nvPr/>
        </p:nvSpPr>
        <p:spPr>
          <a:xfrm>
            <a:off x="431800" y="1143000"/>
            <a:ext cx="9525000" cy="5754688"/>
          </a:xfrm>
          <a:prstGeom prst="rect">
            <a:avLst/>
          </a:prstGeom>
        </p:spPr>
        <p:txBody>
          <a:bodyPr>
            <a:spAutoFit/>
          </a:bodyPr>
          <a:lstStyle/>
          <a:p>
            <a:pPr>
              <a:defRPr/>
            </a:pPr>
            <a:r>
              <a:rPr lang="en-US" b="1" dirty="0">
                <a:solidFill>
                  <a:srgbClr val="FFFF00"/>
                </a:solidFill>
              </a:rPr>
              <a:t>Ensure insurance marketplace reforms include mental health and substance use disorder coverage in every health plan and at the same level (parity) as other health conditions. </a:t>
            </a:r>
          </a:p>
          <a:p>
            <a:pPr algn="ctr">
              <a:defRPr/>
            </a:pPr>
            <a:endParaRPr lang="en-US" dirty="0">
              <a:solidFill>
                <a:srgbClr val="FFFF00"/>
              </a:solidFill>
            </a:endParaRPr>
          </a:p>
          <a:p>
            <a:pPr marL="342900">
              <a:buFont typeface="Arial" panose="020B0604020202020204" pitchFamily="34" charset="0"/>
              <a:buChar char="•"/>
              <a:defRPr/>
            </a:pPr>
            <a:r>
              <a:rPr lang="en-US" b="1" i="1" dirty="0">
                <a:solidFill>
                  <a:srgbClr val="FFFF00"/>
                </a:solidFill>
              </a:rPr>
              <a:t> 	</a:t>
            </a:r>
            <a:r>
              <a:rPr lang="en-US" b="1" dirty="0">
                <a:solidFill>
                  <a:srgbClr val="FFFF00"/>
                </a:solidFill>
              </a:rPr>
              <a:t>Continuity of Care Bill                                                                      </a:t>
            </a:r>
            <a:r>
              <a:rPr lang="en-US" b="1" i="1" dirty="0">
                <a:solidFill>
                  <a:srgbClr val="FFFF00"/>
                </a:solidFill>
              </a:rPr>
              <a:t>	SB768 (Feldman)/HB 1128 (Kelly) </a:t>
            </a:r>
            <a:r>
              <a:rPr lang="en-US" sz="2200" dirty="0">
                <a:latin typeface="Arial" panose="020B0604020202020204" pitchFamily="34" charset="0"/>
                <a:cs typeface="Arial" panose="020B0604020202020204" pitchFamily="34" charset="0"/>
              </a:rPr>
              <a:t>The legislation aims to  	correct this insurance loophole and requires insurers to honor 	their contracts. If enacted, the bill will ensure providers cannot   </a:t>
            </a:r>
          </a:p>
          <a:p>
            <a:pPr marL="342900">
              <a:defRPr/>
            </a:pPr>
            <a:r>
              <a:rPr lang="en-US" sz="2200" dirty="0">
                <a:latin typeface="Arial" panose="020B0604020202020204" pitchFamily="34" charset="0"/>
                <a:cs typeface="Arial" panose="020B0604020202020204" pitchFamily="34" charset="0"/>
              </a:rPr>
              <a:t>        remove medications or shift drugs to a higher-cost tier.    </a:t>
            </a:r>
          </a:p>
          <a:p>
            <a:pPr marL="342900">
              <a:defRPr/>
            </a:pPr>
            <a:r>
              <a:rPr lang="en-US" sz="2200" dirty="0">
                <a:latin typeface="Arial" panose="020B0604020202020204" pitchFamily="34" charset="0"/>
                <a:cs typeface="Arial" panose="020B0604020202020204" pitchFamily="34" charset="0"/>
              </a:rPr>
              <a:t>        Additionally, the legislation will stop insurance companies 	from 	imposing unnecessary utilization management requirements, 	such as prior authorization, on medications and prohibit 	insurance companies from placing all medications in the costliest 	tier of a formulary, without ensuring at least one affordable 		medication remains</a:t>
            </a:r>
            <a:r>
              <a:rPr lang="en-US" dirty="0"/>
              <a:t>.</a:t>
            </a:r>
          </a:p>
          <a:p>
            <a:pPr marL="342900">
              <a:buFont typeface="Arial" panose="020B0604020202020204" pitchFamily="34" charset="0"/>
              <a:buChar char="•"/>
              <a:defRPr/>
            </a:pPr>
            <a:endParaRPr lang="en-US" dirty="0"/>
          </a:p>
        </p:txBody>
      </p:sp>
      <p:pic>
        <p:nvPicPr>
          <p:cNvPr id="112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3" y="371475"/>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1"/>
          <p:cNvSpPr>
            <a:spLocks noGrp="1" noChangeArrowheads="1"/>
          </p:cNvSpPr>
          <p:nvPr>
            <p:ph type="ctrTitle"/>
          </p:nvPr>
        </p:nvSpPr>
        <p:spPr>
          <a:xfrm>
            <a:off x="660400" y="152400"/>
            <a:ext cx="9055100" cy="1422400"/>
          </a:xfrm>
        </p:spPr>
        <p:txBody>
          <a:bodyPr lIns="0" tIns="0" rIns="0" bIns="0"/>
          <a:lstStyle/>
          <a:p>
            <a:pPr algn="l" eaLnBrk="1" hangingPunct="1">
              <a:lnSpc>
                <a:spcPct val="95000"/>
              </a:lnSpc>
            </a:pPr>
            <a:r>
              <a:rPr lang="en-US" altLang="en-US" sz="4900" b="1" smtClean="0">
                <a:solidFill>
                  <a:srgbClr val="FF0000"/>
                </a:solidFill>
              </a:rPr>
              <a:t>FINAL Message</a:t>
            </a:r>
          </a:p>
        </p:txBody>
      </p:sp>
      <p:sp>
        <p:nvSpPr>
          <p:cNvPr id="10244" name="Rectangle 2"/>
          <p:cNvSpPr>
            <a:spLocks noGrp="1" noChangeArrowheads="1"/>
          </p:cNvSpPr>
          <p:nvPr>
            <p:ph type="subTitle" idx="1"/>
          </p:nvPr>
        </p:nvSpPr>
        <p:spPr>
          <a:xfrm>
            <a:off x="395288" y="1066800"/>
            <a:ext cx="9728200" cy="4217988"/>
          </a:xfrm>
        </p:spPr>
        <p:txBody>
          <a:bodyPr lIns="0" tIns="0" rIns="0" bIns="0"/>
          <a:lstStyle/>
          <a:p>
            <a:pPr marL="114300" lvl="1" algn="l" eaLnBrk="1" hangingPunct="1">
              <a:lnSpc>
                <a:spcPct val="95000"/>
              </a:lnSpc>
              <a:spcBef>
                <a:spcPct val="0"/>
              </a:spcBef>
              <a:buClr>
                <a:srgbClr val="FFFFFF"/>
              </a:buClr>
              <a:defRPr/>
            </a:pPr>
            <a:endParaRPr lang="en-US" altLang="en-US" b="1" dirty="0">
              <a:solidFill>
                <a:srgbClr val="FFFFFF"/>
              </a:solidFill>
            </a:endParaRPr>
          </a:p>
          <a:p>
            <a:pPr marL="571500" lvl="1" indent="-457200" algn="l" eaLnBrk="1" hangingPunct="1">
              <a:lnSpc>
                <a:spcPct val="95000"/>
              </a:lnSpc>
              <a:spcBef>
                <a:spcPct val="0"/>
              </a:spcBef>
              <a:buClr>
                <a:srgbClr val="FFFFFF"/>
              </a:buClr>
              <a:buFont typeface="Arial" panose="020B0604020202020204" pitchFamily="34" charset="0"/>
              <a:buChar char="•"/>
              <a:defRPr/>
            </a:pPr>
            <a:r>
              <a:rPr lang="en-US" altLang="en-US" sz="2600" b="1" dirty="0" smtClean="0">
                <a:solidFill>
                  <a:srgbClr val="FFFFFF"/>
                </a:solidFill>
                <a:latin typeface="Arial" panose="020B0604020202020204" pitchFamily="34" charset="0"/>
                <a:cs typeface="Arial" panose="020B0604020202020204" pitchFamily="34" charset="0"/>
              </a:rPr>
              <a:t>Increasing access to timely and effective mental health services save lives and money; Invest in the future of our community and preserve the hope of recovery. </a:t>
            </a:r>
            <a:r>
              <a:rPr lang="en-US" altLang="en-US" sz="2600" b="1" dirty="0">
                <a:solidFill>
                  <a:srgbClr val="FFFFFF"/>
                </a:solidFill>
                <a:latin typeface="Arial" panose="020B0604020202020204" pitchFamily="34" charset="0"/>
                <a:cs typeface="Arial" panose="020B0604020202020204" pitchFamily="34" charset="0"/>
              </a:rPr>
              <a:t> </a:t>
            </a:r>
            <a:r>
              <a:rPr lang="en-US" altLang="en-US" sz="2600" b="1" dirty="0" smtClean="0">
                <a:solidFill>
                  <a:srgbClr val="FFFFFF"/>
                </a:solidFill>
                <a:latin typeface="Arial" panose="020B0604020202020204" pitchFamily="34" charset="0"/>
                <a:cs typeface="Arial" panose="020B0604020202020204" pitchFamily="34" charset="0"/>
              </a:rPr>
              <a:t> </a:t>
            </a:r>
          </a:p>
          <a:p>
            <a:pPr marL="114300" lvl="1" eaLnBrk="1" hangingPunct="1">
              <a:lnSpc>
                <a:spcPct val="95000"/>
              </a:lnSpc>
              <a:spcBef>
                <a:spcPct val="0"/>
              </a:spcBef>
              <a:buClr>
                <a:srgbClr val="FFFFFF"/>
              </a:buClr>
              <a:defRPr/>
            </a:pPr>
            <a:r>
              <a:rPr lang="en-US" altLang="en-US" b="1" i="1" dirty="0" smtClean="0">
                <a:solidFill>
                  <a:srgbClr val="FF0000"/>
                </a:solidFill>
                <a:latin typeface="Arial" panose="020B0604020202020204" pitchFamily="34" charset="0"/>
                <a:cs typeface="Arial" panose="020B0604020202020204" pitchFamily="34" charset="0"/>
              </a:rPr>
              <a:t>Keep the Door Open! </a:t>
            </a:r>
          </a:p>
          <a:p>
            <a:pPr marL="114300" lvl="1" algn="l" eaLnBrk="1" hangingPunct="1">
              <a:lnSpc>
                <a:spcPct val="95000"/>
              </a:lnSpc>
              <a:spcBef>
                <a:spcPct val="0"/>
              </a:spcBef>
              <a:buClr>
                <a:srgbClr val="FFFFFF"/>
              </a:buClr>
              <a:defRPr/>
            </a:pPr>
            <a:endParaRPr lang="en-US" sz="1000" b="1" dirty="0" smtClean="0">
              <a:solidFill>
                <a:schemeClr val="bg1"/>
              </a:solidFill>
              <a:latin typeface="Arial" panose="020B0604020202020204" pitchFamily="34" charset="0"/>
              <a:cs typeface="Arial" panose="020B0604020202020204" pitchFamily="34" charset="0"/>
            </a:endParaRPr>
          </a:p>
          <a:p>
            <a:pPr marL="571500" lvl="1" indent="-457200" algn="l" eaLnBrk="1" hangingPunct="1">
              <a:lnSpc>
                <a:spcPct val="95000"/>
              </a:lnSpc>
              <a:spcBef>
                <a:spcPct val="0"/>
              </a:spcBef>
              <a:buClr>
                <a:srgbClr val="FFFFFF"/>
              </a:buClr>
              <a:buFont typeface="Arial" panose="020B0604020202020204" pitchFamily="34" charset="0"/>
              <a:buChar char="•"/>
              <a:defRPr/>
            </a:pPr>
            <a:r>
              <a:rPr lang="en-US" sz="2600" b="1" dirty="0" smtClean="0">
                <a:latin typeface="Arial" panose="020B0604020202020204" pitchFamily="34" charset="0"/>
                <a:cs typeface="Arial" panose="020B0604020202020204" pitchFamily="34" charset="0"/>
              </a:rPr>
              <a:t>When </a:t>
            </a:r>
            <a:r>
              <a:rPr lang="en-US" sz="2600" b="1" dirty="0">
                <a:latin typeface="Arial" panose="020B0604020202020204" pitchFamily="34" charset="0"/>
                <a:cs typeface="Arial" panose="020B0604020202020204" pitchFamily="34" charset="0"/>
              </a:rPr>
              <a:t>patients face unnecessary burdens to obtain their medication it can lead to costly in-patient hospitalization and/or emergency room visits. The Continuity of Care bill will help keep Marylanders healthy, leading productive lives, by providing stable and consistent care</a:t>
            </a:r>
            <a:r>
              <a:rPr lang="en-US" sz="2600" b="1" dirty="0" smtClean="0">
                <a:latin typeface="Arial" panose="020B0604020202020204" pitchFamily="34" charset="0"/>
                <a:cs typeface="Arial" panose="020B0604020202020204" pitchFamily="34" charset="0"/>
              </a:rPr>
              <a:t>. </a:t>
            </a:r>
          </a:p>
          <a:p>
            <a:pPr marL="114300" lvl="1" eaLnBrk="1" hangingPunct="1">
              <a:lnSpc>
                <a:spcPct val="95000"/>
              </a:lnSpc>
              <a:spcBef>
                <a:spcPct val="0"/>
              </a:spcBef>
              <a:buClr>
                <a:srgbClr val="FFFFFF"/>
              </a:buClr>
              <a:defRPr/>
            </a:pPr>
            <a:r>
              <a:rPr lang="en-US" b="1" i="1" dirty="0" smtClean="0">
                <a:solidFill>
                  <a:srgbClr val="FF0000"/>
                </a:solidFill>
                <a:latin typeface="Arial" panose="020B0604020202020204" pitchFamily="34" charset="0"/>
                <a:cs typeface="Arial" panose="020B0604020202020204" pitchFamily="34" charset="0"/>
              </a:rPr>
              <a:t>This is unacceptable</a:t>
            </a:r>
            <a:r>
              <a:rPr lang="en-US" b="1" i="1" dirty="0" smtClean="0">
                <a:solidFill>
                  <a:srgbClr val="FF0000"/>
                </a:solidFill>
              </a:rPr>
              <a:t>! Health Insurers must honor their contract with Patients!</a:t>
            </a:r>
            <a:r>
              <a:rPr lang="en-US" b="1" dirty="0"/>
              <a:t>  </a:t>
            </a:r>
            <a:endParaRPr lang="en-US" altLang="en-US" sz="1050" b="1" dirty="0" smtClean="0">
              <a:solidFill>
                <a:srgbClr val="FFFF00"/>
              </a:solidFill>
            </a:endParaRPr>
          </a:p>
          <a:p>
            <a:pPr marL="114300" lvl="1" eaLnBrk="1" hangingPunct="1">
              <a:lnSpc>
                <a:spcPct val="95000"/>
              </a:lnSpc>
              <a:spcBef>
                <a:spcPct val="0"/>
              </a:spcBef>
              <a:buClr>
                <a:srgbClr val="FFFFFF"/>
              </a:buClr>
              <a:defRPr/>
            </a:pPr>
            <a:endParaRPr lang="en-US" altLang="en-US" sz="1050" b="1" dirty="0">
              <a:solidFill>
                <a:srgbClr val="FFFF00"/>
              </a:solidFill>
            </a:endParaRPr>
          </a:p>
          <a:p>
            <a:pPr marL="114300" lvl="1" eaLnBrk="1" hangingPunct="1">
              <a:lnSpc>
                <a:spcPct val="95000"/>
              </a:lnSpc>
              <a:spcBef>
                <a:spcPct val="0"/>
              </a:spcBef>
              <a:buClr>
                <a:srgbClr val="FFFFFF"/>
              </a:buClr>
              <a:defRPr/>
            </a:pPr>
            <a:r>
              <a:rPr lang="en-US" altLang="en-US" b="1" dirty="0" smtClean="0">
                <a:solidFill>
                  <a:srgbClr val="FFFF00"/>
                </a:solidFill>
              </a:rPr>
              <a:t>MEMORIZE</a:t>
            </a:r>
          </a:p>
          <a:p>
            <a:pPr marL="114300" lvl="1" eaLnBrk="1" hangingPunct="1">
              <a:lnSpc>
                <a:spcPct val="95000"/>
              </a:lnSpc>
              <a:spcBef>
                <a:spcPct val="0"/>
              </a:spcBef>
              <a:buClr>
                <a:srgbClr val="FFFFFF"/>
              </a:buClr>
              <a:defRPr/>
            </a:pPr>
            <a:r>
              <a:rPr lang="en-US" altLang="en-US" b="1" dirty="0" smtClean="0">
                <a:solidFill>
                  <a:srgbClr val="FFFF00"/>
                </a:solidFill>
              </a:rPr>
              <a:t>REPEAT Messages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660400" y="762000"/>
            <a:ext cx="8890000" cy="4826000"/>
          </a:xfrm>
        </p:spPr>
        <p:txBody>
          <a:bodyPr/>
          <a:lstStyle/>
          <a:p>
            <a:pPr algn="ctr" eaLnBrk="1" hangingPunct="1">
              <a:buFont typeface="Wingdings" pitchFamily="2" charset="2"/>
              <a:buNone/>
            </a:pPr>
            <a:endParaRPr lang="en-US" altLang="en-US" sz="1000" b="1" smtClean="0">
              <a:solidFill>
                <a:schemeClr val="bg1"/>
              </a:solidFill>
              <a:latin typeface="ITC Franklin Gothic Book"/>
            </a:endParaRPr>
          </a:p>
          <a:p>
            <a:pPr algn="ctr" eaLnBrk="1" hangingPunct="1">
              <a:buFontTx/>
              <a:buNone/>
            </a:pPr>
            <a:r>
              <a:rPr lang="en-US" altLang="en-US" sz="6000" b="1" smtClean="0">
                <a:latin typeface="ITC Franklin Gothic Book"/>
              </a:rPr>
              <a:t>real stories change hearts and minds……..</a:t>
            </a:r>
          </a:p>
          <a:p>
            <a:pPr algn="ctr" eaLnBrk="1" hangingPunct="1">
              <a:buFontTx/>
              <a:buNone/>
            </a:pPr>
            <a:r>
              <a:rPr lang="en-US" altLang="en-US" sz="3600" b="1" smtClean="0">
                <a:latin typeface="ITC Franklin Gothic Book"/>
              </a:rPr>
              <a:t>some stories are more effective </a:t>
            </a:r>
            <a:br>
              <a:rPr lang="en-US" altLang="en-US" sz="3600" b="1" smtClean="0">
                <a:latin typeface="ITC Franklin Gothic Book"/>
              </a:rPr>
            </a:br>
            <a:r>
              <a:rPr lang="en-US" altLang="en-US" sz="3600" b="1" smtClean="0">
                <a:latin typeface="ITC Franklin Gothic Book"/>
              </a:rPr>
              <a:t>than others</a:t>
            </a:r>
            <a:endParaRPr lang="en-US" altLang="en-US" sz="3600" b="1" i="1" smtClean="0">
              <a:latin typeface="ITC Franklin Gothic Book"/>
            </a:endParaRPr>
          </a:p>
          <a:p>
            <a:pPr eaLnBrk="1" hangingPunct="1">
              <a:buFont typeface="Wingdings" pitchFamily="2" charset="2"/>
              <a:buNone/>
            </a:pPr>
            <a:endParaRPr lang="en-US" altLang="en-US" sz="5300" smtClean="0"/>
          </a:p>
        </p:txBody>
      </p:sp>
      <p:sp>
        <p:nvSpPr>
          <p:cNvPr id="13315"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823913" indent="-315913" eaLnBrk="0" hangingPunct="0">
              <a:spcBef>
                <a:spcPct val="20000"/>
              </a:spcBef>
              <a:buChar char="–"/>
              <a:defRPr sz="2800">
                <a:solidFill>
                  <a:schemeClr val="tx1"/>
                </a:solidFill>
                <a:latin typeface="Times New Roman" pitchFamily="18" charset="0"/>
              </a:defRPr>
            </a:lvl2pPr>
            <a:lvl3pPr marL="1268413" indent="-252413" eaLnBrk="0" hangingPunct="0">
              <a:spcBef>
                <a:spcPct val="20000"/>
              </a:spcBef>
              <a:buChar char="•"/>
              <a:defRPr sz="2400">
                <a:solidFill>
                  <a:schemeClr val="tx1"/>
                </a:solidFill>
                <a:latin typeface="Times New Roman" pitchFamily="18" charset="0"/>
              </a:defRPr>
            </a:lvl3pPr>
            <a:lvl4pPr marL="1776413" indent="-252413" eaLnBrk="0" hangingPunct="0">
              <a:spcBef>
                <a:spcPct val="20000"/>
              </a:spcBef>
              <a:buChar char="–"/>
              <a:defRPr sz="2000">
                <a:solidFill>
                  <a:schemeClr val="tx1"/>
                </a:solidFill>
                <a:latin typeface="Times New Roman" pitchFamily="18" charset="0"/>
              </a:defRPr>
            </a:lvl4pPr>
            <a:lvl5pPr marL="2284413" indent="-252413" eaLnBrk="0" hangingPunct="0">
              <a:spcBef>
                <a:spcPct val="20000"/>
              </a:spcBef>
              <a:buChar char="»"/>
              <a:defRPr sz="2000">
                <a:solidFill>
                  <a:schemeClr val="tx1"/>
                </a:solidFill>
                <a:latin typeface="Times New Roman" pitchFamily="18" charset="0"/>
              </a:defRPr>
            </a:lvl5pPr>
            <a:lvl6pPr marL="2741613" indent="-252413" eaLnBrk="0" fontAlgn="base" hangingPunct="0">
              <a:spcBef>
                <a:spcPct val="20000"/>
              </a:spcBef>
              <a:spcAft>
                <a:spcPct val="0"/>
              </a:spcAft>
              <a:buChar char="»"/>
              <a:defRPr sz="2000">
                <a:solidFill>
                  <a:schemeClr val="tx1"/>
                </a:solidFill>
                <a:latin typeface="Times New Roman" pitchFamily="18" charset="0"/>
              </a:defRPr>
            </a:lvl6pPr>
            <a:lvl7pPr marL="3198813" indent="-252413" eaLnBrk="0" fontAlgn="base" hangingPunct="0">
              <a:spcBef>
                <a:spcPct val="20000"/>
              </a:spcBef>
              <a:spcAft>
                <a:spcPct val="0"/>
              </a:spcAft>
              <a:buChar char="»"/>
              <a:defRPr sz="2000">
                <a:solidFill>
                  <a:schemeClr val="tx1"/>
                </a:solidFill>
                <a:latin typeface="Times New Roman" pitchFamily="18" charset="0"/>
              </a:defRPr>
            </a:lvl7pPr>
            <a:lvl8pPr marL="3656013" indent="-252413" eaLnBrk="0" fontAlgn="base" hangingPunct="0">
              <a:spcBef>
                <a:spcPct val="20000"/>
              </a:spcBef>
              <a:spcAft>
                <a:spcPct val="0"/>
              </a:spcAft>
              <a:buChar char="»"/>
              <a:defRPr sz="2000">
                <a:solidFill>
                  <a:schemeClr val="tx1"/>
                </a:solidFill>
                <a:latin typeface="Times New Roman" pitchFamily="18" charset="0"/>
              </a:defRPr>
            </a:lvl8pPr>
            <a:lvl9pPr marL="4113213" indent="-252413"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600" smtClean="0">
                <a:latin typeface="Arial" pitchFamily="34" charset="0"/>
                <a:ea typeface="MS PGothic" pitchFamily="34" charset="-128"/>
              </a:rPr>
              <a:t>© NAMI, Inc. 2013</a:t>
            </a:r>
          </a:p>
        </p:txBody>
      </p:sp>
      <p:sp>
        <p:nvSpPr>
          <p:cNvPr id="13316" name="Slide Number Placeholder 2"/>
          <p:cNvSpPr>
            <a:spLocks noGrp="1"/>
          </p:cNvSpPr>
          <p:nvPr>
            <p:ph type="sldNum" sz="quarter" idx="12"/>
          </p:nvPr>
        </p:nvSpPr>
        <p:spPr>
          <a:xfrm>
            <a:off x="169863" y="7027863"/>
            <a:ext cx="4222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823913" indent="-315913" eaLnBrk="0" hangingPunct="0">
              <a:spcBef>
                <a:spcPct val="20000"/>
              </a:spcBef>
              <a:buChar char="–"/>
              <a:defRPr sz="2800">
                <a:solidFill>
                  <a:schemeClr val="tx1"/>
                </a:solidFill>
                <a:latin typeface="Times New Roman" pitchFamily="18" charset="0"/>
              </a:defRPr>
            </a:lvl2pPr>
            <a:lvl3pPr marL="1268413" indent="-252413" eaLnBrk="0" hangingPunct="0">
              <a:spcBef>
                <a:spcPct val="20000"/>
              </a:spcBef>
              <a:buChar char="•"/>
              <a:defRPr sz="2400">
                <a:solidFill>
                  <a:schemeClr val="tx1"/>
                </a:solidFill>
                <a:latin typeface="Times New Roman" pitchFamily="18" charset="0"/>
              </a:defRPr>
            </a:lvl3pPr>
            <a:lvl4pPr marL="1776413" indent="-252413" eaLnBrk="0" hangingPunct="0">
              <a:spcBef>
                <a:spcPct val="20000"/>
              </a:spcBef>
              <a:buChar char="–"/>
              <a:defRPr sz="2000">
                <a:solidFill>
                  <a:schemeClr val="tx1"/>
                </a:solidFill>
                <a:latin typeface="Times New Roman" pitchFamily="18" charset="0"/>
              </a:defRPr>
            </a:lvl4pPr>
            <a:lvl5pPr marL="2284413" indent="-252413" eaLnBrk="0" hangingPunct="0">
              <a:spcBef>
                <a:spcPct val="20000"/>
              </a:spcBef>
              <a:buChar char="»"/>
              <a:defRPr sz="2000">
                <a:solidFill>
                  <a:schemeClr val="tx1"/>
                </a:solidFill>
                <a:latin typeface="Times New Roman" pitchFamily="18" charset="0"/>
              </a:defRPr>
            </a:lvl5pPr>
            <a:lvl6pPr marL="2741613" indent="-252413" eaLnBrk="0" fontAlgn="base" hangingPunct="0">
              <a:spcBef>
                <a:spcPct val="20000"/>
              </a:spcBef>
              <a:spcAft>
                <a:spcPct val="0"/>
              </a:spcAft>
              <a:buChar char="»"/>
              <a:defRPr sz="2000">
                <a:solidFill>
                  <a:schemeClr val="tx1"/>
                </a:solidFill>
                <a:latin typeface="Times New Roman" pitchFamily="18" charset="0"/>
              </a:defRPr>
            </a:lvl6pPr>
            <a:lvl7pPr marL="3198813" indent="-252413" eaLnBrk="0" fontAlgn="base" hangingPunct="0">
              <a:spcBef>
                <a:spcPct val="20000"/>
              </a:spcBef>
              <a:spcAft>
                <a:spcPct val="0"/>
              </a:spcAft>
              <a:buChar char="»"/>
              <a:defRPr sz="2000">
                <a:solidFill>
                  <a:schemeClr val="tx1"/>
                </a:solidFill>
                <a:latin typeface="Times New Roman" pitchFamily="18" charset="0"/>
              </a:defRPr>
            </a:lvl7pPr>
            <a:lvl8pPr marL="3656013" indent="-252413" eaLnBrk="0" fontAlgn="base" hangingPunct="0">
              <a:spcBef>
                <a:spcPct val="20000"/>
              </a:spcBef>
              <a:spcAft>
                <a:spcPct val="0"/>
              </a:spcAft>
              <a:buChar char="»"/>
              <a:defRPr sz="2000">
                <a:solidFill>
                  <a:schemeClr val="tx1"/>
                </a:solidFill>
                <a:latin typeface="Times New Roman" pitchFamily="18" charset="0"/>
              </a:defRPr>
            </a:lvl8pPr>
            <a:lvl9pPr marL="4113213" indent="-252413"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4695B2F2-4283-4FE8-85BE-D4D81EBFCF56}" type="slidenum">
              <a:rPr lang="en-US" altLang="en-US" sz="1400" smtClean="0">
                <a:latin typeface="Arial" pitchFamily="34" charset="0"/>
                <a:ea typeface="MS PGothic" pitchFamily="34" charset="-128"/>
              </a:rPr>
              <a:pPr eaLnBrk="1" hangingPunct="1">
                <a:spcBef>
                  <a:spcPct val="0"/>
                </a:spcBef>
                <a:buFontTx/>
                <a:buNone/>
              </a:pPr>
              <a:t>12</a:t>
            </a:fld>
            <a:endParaRPr lang="en-US" altLang="en-US" sz="1400" smtClean="0">
              <a:latin typeface="Arial" pitchFamily="34" charset="0"/>
              <a:ea typeface="MS PGothic" pitchFamily="34" charset="-128"/>
            </a:endParaRPr>
          </a:p>
        </p:txBody>
      </p:sp>
      <p:pic>
        <p:nvPicPr>
          <p:cNvPr id="133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388" y="1492250"/>
            <a:ext cx="8785225" cy="4524375"/>
          </a:xfrm>
          <a:prstGeom prst="rect">
            <a:avLst/>
          </a:prstGeom>
          <a:noFill/>
        </p:spPr>
        <p:txBody>
          <a:bodyPr wrap="none">
            <a:spAutoFit/>
          </a:bodyPr>
          <a:lstStyle/>
          <a:p>
            <a:pPr marL="457200" indent="-457200">
              <a:buFont typeface="Arial" panose="020B0604020202020204" pitchFamily="34" charset="0"/>
              <a:buChar char="•"/>
              <a:defRPr/>
            </a:pPr>
            <a:r>
              <a:rPr lang="en-US" sz="3200" b="1" dirty="0"/>
              <a:t>Tip #1 Your audience is not your therapist</a:t>
            </a:r>
          </a:p>
          <a:p>
            <a:pPr>
              <a:defRPr/>
            </a:pPr>
            <a:endParaRPr lang="en-US" sz="3200" b="1" dirty="0"/>
          </a:p>
          <a:p>
            <a:pPr marL="457200" indent="-457200">
              <a:buFont typeface="Arial" panose="020B0604020202020204" pitchFamily="34" charset="0"/>
              <a:buChar char="•"/>
              <a:defRPr/>
            </a:pPr>
            <a:r>
              <a:rPr lang="en-US" sz="3200" b="1" dirty="0"/>
              <a:t>Tip #2 Keep it brief and stick to the highlights</a:t>
            </a:r>
          </a:p>
          <a:p>
            <a:pPr>
              <a:defRPr/>
            </a:pPr>
            <a:endParaRPr lang="en-US" sz="3200" b="1" dirty="0"/>
          </a:p>
          <a:p>
            <a:pPr marL="457200" indent="-457200">
              <a:buFont typeface="Arial" panose="020B0604020202020204" pitchFamily="34" charset="0"/>
              <a:buChar char="•"/>
              <a:defRPr/>
            </a:pPr>
            <a:r>
              <a:rPr lang="en-US" sz="3200" b="1" dirty="0"/>
              <a:t>Tip #3 Emotion should move—not overwhelm</a:t>
            </a:r>
          </a:p>
          <a:p>
            <a:pPr>
              <a:defRPr/>
            </a:pPr>
            <a:endParaRPr lang="en-US" sz="3200" b="1" dirty="0"/>
          </a:p>
          <a:p>
            <a:pPr marL="457200" indent="-457200">
              <a:buFont typeface="Arial" panose="020B0604020202020204" pitchFamily="34" charset="0"/>
              <a:buChar char="•"/>
              <a:defRPr/>
            </a:pPr>
            <a:r>
              <a:rPr lang="en-US" sz="3200" b="1" dirty="0"/>
              <a:t>Tip #4 Motivate with HOPE and RECOVERY</a:t>
            </a:r>
          </a:p>
          <a:p>
            <a:pPr>
              <a:defRPr/>
            </a:pPr>
            <a:endParaRPr lang="en-US" sz="3200" b="1" dirty="0"/>
          </a:p>
          <a:p>
            <a:pPr marL="457200" indent="-457200">
              <a:buFont typeface="Arial" panose="020B0604020202020204" pitchFamily="34" charset="0"/>
              <a:buChar char="•"/>
              <a:defRPr/>
            </a:pPr>
            <a:r>
              <a:rPr lang="en-US" sz="3200" b="1" dirty="0"/>
              <a:t>Tip #5 Make an ask</a:t>
            </a:r>
          </a:p>
        </p:txBody>
      </p:sp>
      <p:sp>
        <p:nvSpPr>
          <p:cNvPr id="14339" name="Rectangle 2"/>
          <p:cNvSpPr>
            <a:spLocks noChangeArrowheads="1"/>
          </p:cNvSpPr>
          <p:nvPr/>
        </p:nvSpPr>
        <p:spPr bwMode="auto">
          <a:xfrm>
            <a:off x="1574800" y="673100"/>
            <a:ext cx="701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 typeface="Wingdings" pitchFamily="2" charset="2"/>
              <a:buNone/>
            </a:pPr>
            <a:r>
              <a:rPr lang="en-US" altLang="en-US" b="1">
                <a:solidFill>
                  <a:srgbClr val="FF0000"/>
                </a:solidFill>
                <a:latin typeface="ITC Franklin Gothic Book"/>
              </a:rPr>
              <a:t>Some tips for telling your story…</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2540000" y="3209925"/>
            <a:ext cx="508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5363" name="Rectangle 2"/>
          <p:cNvSpPr>
            <a:spLocks noChangeArrowheads="1"/>
          </p:cNvSpPr>
          <p:nvPr/>
        </p:nvSpPr>
        <p:spPr bwMode="auto">
          <a:xfrm>
            <a:off x="522288" y="1308100"/>
            <a:ext cx="9067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b="1">
                <a:solidFill>
                  <a:srgbClr val="FF0000"/>
                </a:solidFill>
                <a:latin typeface="Arial" pitchFamily="34" charset="0"/>
                <a:cs typeface="Arial" pitchFamily="34" charset="0"/>
              </a:rPr>
              <a:t>The first step </a:t>
            </a:r>
            <a:r>
              <a:rPr lang="en-US" altLang="en-US" sz="2400">
                <a:latin typeface="Arial" pitchFamily="34" charset="0"/>
                <a:cs typeface="Arial" pitchFamily="34" charset="0"/>
              </a:rPr>
              <a:t>of an effective story is to </a:t>
            </a:r>
            <a:r>
              <a:rPr lang="en-US" altLang="en-US" sz="2400" b="1">
                <a:latin typeface="Arial" pitchFamily="34" charset="0"/>
                <a:cs typeface="Arial" pitchFamily="34" charset="0"/>
              </a:rPr>
              <a:t>introduce yourself </a:t>
            </a:r>
            <a:r>
              <a:rPr lang="en-US" altLang="en-US" sz="2400">
                <a:latin typeface="Arial" pitchFamily="34" charset="0"/>
                <a:cs typeface="Arial" pitchFamily="34" charset="0"/>
              </a:rPr>
              <a:t>and why you are speaking or writing.</a:t>
            </a:r>
          </a:p>
          <a:p>
            <a:pPr eaLnBrk="1" hangingPunct="1">
              <a:spcBef>
                <a:spcPct val="0"/>
              </a:spcBef>
            </a:pPr>
            <a:endParaRPr lang="en-US" altLang="en-US" sz="2400">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The second step</a:t>
            </a:r>
            <a:r>
              <a:rPr lang="en-US" altLang="en-US" sz="2400" b="1">
                <a:latin typeface="Arial" pitchFamily="34" charset="0"/>
                <a:cs typeface="Arial" pitchFamily="34" charset="0"/>
              </a:rPr>
              <a:t> </a:t>
            </a:r>
            <a:r>
              <a:rPr lang="en-US" altLang="en-US" sz="2400">
                <a:latin typeface="Arial" pitchFamily="34" charset="0"/>
                <a:cs typeface="Arial" pitchFamily="34" charset="0"/>
              </a:rPr>
              <a:t>of an effective story is to describe </a:t>
            </a:r>
            <a:r>
              <a:rPr lang="en-US" altLang="en-US" sz="2400" b="1">
                <a:latin typeface="Arial" pitchFamily="34" charset="0"/>
                <a:cs typeface="Arial" pitchFamily="34" charset="0"/>
              </a:rPr>
              <a:t>what happened before you received the help you needed. </a:t>
            </a:r>
          </a:p>
          <a:p>
            <a:pPr eaLnBrk="1" hangingPunct="1">
              <a:spcBef>
                <a:spcPct val="0"/>
              </a:spcBef>
            </a:pPr>
            <a:r>
              <a:rPr lang="en-US" altLang="en-US" sz="2400" b="1">
                <a:solidFill>
                  <a:srgbClr val="FF0000"/>
                </a:solidFill>
                <a:latin typeface="Arial" pitchFamily="34" charset="0"/>
                <a:cs typeface="Arial" pitchFamily="34" charset="0"/>
              </a:rPr>
              <a:t>The third step </a:t>
            </a:r>
            <a:r>
              <a:rPr lang="en-US" altLang="en-US" sz="2400">
                <a:latin typeface="Arial" pitchFamily="34" charset="0"/>
                <a:cs typeface="Arial" pitchFamily="34" charset="0"/>
              </a:rPr>
              <a:t>is to describe </a:t>
            </a:r>
            <a:r>
              <a:rPr lang="en-US" altLang="en-US" sz="2400" b="1">
                <a:latin typeface="Arial" pitchFamily="34" charset="0"/>
                <a:cs typeface="Arial" pitchFamily="34" charset="0"/>
              </a:rPr>
              <a:t>what helped in your recovery </a:t>
            </a:r>
            <a:r>
              <a:rPr lang="en-US" altLang="en-US" sz="2400">
                <a:latin typeface="Arial" pitchFamily="34" charset="0"/>
                <a:cs typeface="Arial" pitchFamily="34" charset="0"/>
              </a:rPr>
              <a:t>(or for someone you care about)</a:t>
            </a:r>
            <a:r>
              <a:rPr lang="en-US" altLang="en-US" sz="2400" b="1">
                <a:latin typeface="Arial" pitchFamily="34" charset="0"/>
                <a:cs typeface="Arial" pitchFamily="34" charset="0"/>
              </a:rPr>
              <a:t>. </a:t>
            </a:r>
          </a:p>
          <a:p>
            <a:pPr eaLnBrk="1" hangingPunct="1">
              <a:spcBef>
                <a:spcPct val="0"/>
              </a:spcBef>
            </a:pPr>
            <a:endParaRPr lang="en-US" altLang="en-US" sz="2400" b="1">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The fourth step </a:t>
            </a:r>
            <a:r>
              <a:rPr lang="en-US" altLang="en-US" sz="2400">
                <a:latin typeface="Arial" pitchFamily="34" charset="0"/>
                <a:cs typeface="Arial" pitchFamily="34" charset="0"/>
              </a:rPr>
              <a:t>is to describe </a:t>
            </a:r>
            <a:r>
              <a:rPr lang="en-US" altLang="en-US" sz="2400" b="1">
                <a:latin typeface="Arial" pitchFamily="34" charset="0"/>
                <a:cs typeface="Arial" pitchFamily="34" charset="0"/>
              </a:rPr>
              <a:t>how you are different today. </a:t>
            </a:r>
          </a:p>
          <a:p>
            <a:pPr eaLnBrk="1" hangingPunct="1">
              <a:spcBef>
                <a:spcPct val="0"/>
              </a:spcBef>
            </a:pPr>
            <a:r>
              <a:rPr lang="en-US" altLang="en-US" sz="2400" b="1">
                <a:solidFill>
                  <a:srgbClr val="FF0000"/>
                </a:solidFill>
                <a:latin typeface="Arial" pitchFamily="34" charset="0"/>
                <a:cs typeface="Arial" pitchFamily="34" charset="0"/>
              </a:rPr>
              <a:t>In the fifth step and sixth step, </a:t>
            </a:r>
            <a:r>
              <a:rPr lang="en-US" altLang="en-US" sz="2400">
                <a:latin typeface="Arial" pitchFamily="34" charset="0"/>
                <a:cs typeface="Arial" pitchFamily="34" charset="0"/>
              </a:rPr>
              <a:t>answer </a:t>
            </a:r>
            <a:r>
              <a:rPr lang="en-US" altLang="en-US" sz="2400" b="1">
                <a:latin typeface="Arial" pitchFamily="34" charset="0"/>
                <a:cs typeface="Arial" pitchFamily="34" charset="0"/>
              </a:rPr>
              <a:t>what is the need or problem</a:t>
            </a:r>
            <a:r>
              <a:rPr lang="en-US" altLang="en-US" sz="2400">
                <a:latin typeface="Arial" pitchFamily="34" charset="0"/>
                <a:cs typeface="Arial" pitchFamily="34" charset="0"/>
              </a:rPr>
              <a:t> and </a:t>
            </a:r>
            <a:r>
              <a:rPr lang="en-US" altLang="en-US" sz="2400" b="1">
                <a:latin typeface="Arial" pitchFamily="34" charset="0"/>
                <a:cs typeface="Arial" pitchFamily="34" charset="0"/>
              </a:rPr>
              <a:t>what will help others?</a:t>
            </a:r>
          </a:p>
          <a:p>
            <a:pPr eaLnBrk="1" hangingPunct="1">
              <a:spcBef>
                <a:spcPct val="0"/>
              </a:spcBef>
            </a:pPr>
            <a:endParaRPr lang="en-US" altLang="en-US" sz="2400">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In the seventh and last step, </a:t>
            </a:r>
            <a:r>
              <a:rPr lang="en-US" altLang="en-US" sz="2400">
                <a:latin typeface="Arial" pitchFamily="34" charset="0"/>
                <a:cs typeface="Arial" pitchFamily="34" charset="0"/>
              </a:rPr>
              <a:t>make your "ask."  This is a critical step that many advocates hesitate or forget to do. </a:t>
            </a:r>
          </a:p>
          <a:p>
            <a:pPr eaLnBrk="1" hangingPunct="1">
              <a:spcBef>
                <a:spcPct val="0"/>
              </a:spcBef>
            </a:pPr>
            <a:endParaRPr lang="en-US" altLang="en-US" sz="2400">
              <a:latin typeface="Arial" pitchFamily="34" charset="0"/>
              <a:cs typeface="Arial" pitchFamily="34" charset="0"/>
            </a:endParaRPr>
          </a:p>
        </p:txBody>
      </p:sp>
      <p:sp>
        <p:nvSpPr>
          <p:cNvPr id="15364" name="Rectangle 3"/>
          <p:cNvSpPr>
            <a:spLocks noChangeArrowheads="1"/>
          </p:cNvSpPr>
          <p:nvPr/>
        </p:nvSpPr>
        <p:spPr bwMode="auto">
          <a:xfrm>
            <a:off x="598488" y="614363"/>
            <a:ext cx="899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 typeface="Wingdings" pitchFamily="2" charset="2"/>
              <a:buNone/>
            </a:pPr>
            <a:r>
              <a:rPr lang="en-US" altLang="en-US" sz="4000" b="1">
                <a:solidFill>
                  <a:srgbClr val="FF0000"/>
                </a:solidFill>
                <a:latin typeface="ITC Franklin Gothic Book"/>
              </a:rPr>
              <a:t>Steps for telling your story…</a:t>
            </a:r>
          </a:p>
        </p:txBody>
      </p:sp>
      <p:pic>
        <p:nvPicPr>
          <p:cNvPr id="153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1085850" y="609600"/>
            <a:ext cx="746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000" b="1">
                <a:solidFill>
                  <a:srgbClr val="FF0000"/>
                </a:solidFill>
                <a:latin typeface="ITC Franklin Gothic Book"/>
              </a:rPr>
              <a:t>In-person meetings…</a:t>
            </a:r>
          </a:p>
          <a:p>
            <a:pPr algn="ctr" eaLnBrk="1" hangingPunct="1">
              <a:spcBef>
                <a:spcPct val="0"/>
              </a:spcBef>
              <a:buFontTx/>
              <a:buNone/>
            </a:pPr>
            <a:r>
              <a:rPr lang="en-US" altLang="en-US" sz="4000" b="1">
                <a:solidFill>
                  <a:srgbClr val="FF0000"/>
                </a:solidFill>
                <a:latin typeface="ITC Franklin Gothic Book"/>
              </a:rPr>
              <a:t>Help you make a connection</a:t>
            </a:r>
            <a:endParaRPr lang="en-US" altLang="en-US" sz="4000" i="1">
              <a:solidFill>
                <a:srgbClr val="FF0000"/>
              </a:solidFill>
            </a:endParaRPr>
          </a:p>
        </p:txBody>
      </p:sp>
      <p:sp>
        <p:nvSpPr>
          <p:cNvPr id="4" name="Rectangle 3"/>
          <p:cNvSpPr txBox="1">
            <a:spLocks noChangeArrowheads="1"/>
          </p:cNvSpPr>
          <p:nvPr/>
        </p:nvSpPr>
        <p:spPr>
          <a:xfrm>
            <a:off x="203200" y="2057400"/>
            <a:ext cx="9677400" cy="2743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defRPr/>
            </a:pPr>
            <a:r>
              <a:rPr lang="en-US" altLang="en-US" sz="4800" b="1" kern="0" dirty="0" smtClean="0">
                <a:latin typeface="ITC Franklin Gothic Book"/>
              </a:rPr>
              <a:t>But, some meetings make a stronger impression</a:t>
            </a:r>
            <a:br>
              <a:rPr lang="en-US" altLang="en-US" sz="4800" b="1" kern="0" dirty="0" smtClean="0">
                <a:latin typeface="ITC Franklin Gothic Book"/>
              </a:rPr>
            </a:br>
            <a:r>
              <a:rPr lang="en-US" altLang="en-US" sz="4800" b="1" kern="0" dirty="0" smtClean="0">
                <a:latin typeface="ITC Franklin Gothic Book"/>
              </a:rPr>
              <a:t>than others.</a:t>
            </a:r>
            <a:endParaRPr lang="en-US" altLang="en-US" sz="4800" kern="0" dirty="0" smtClean="0"/>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0350" y="1447800"/>
            <a:ext cx="7162800" cy="4616450"/>
          </a:xfrm>
          <a:prstGeom prst="rect">
            <a:avLst/>
          </a:prstGeom>
          <a:noFill/>
        </p:spPr>
        <p:txBody>
          <a:bodyPr>
            <a:spAutoFit/>
          </a:bodyPr>
          <a:lstStyle/>
          <a:p>
            <a:pPr marL="457200" indent="-457200">
              <a:buFont typeface="Arial" panose="020B0604020202020204" pitchFamily="34" charset="0"/>
              <a:buChar char="•"/>
              <a:defRPr/>
            </a:pPr>
            <a:r>
              <a:rPr lang="en-US" sz="2800" b="1" dirty="0"/>
              <a:t>Tip #1 Know your issue</a:t>
            </a:r>
          </a:p>
          <a:p>
            <a:pPr>
              <a:defRPr/>
            </a:pPr>
            <a:endParaRPr lang="en-US" sz="1000" b="1" dirty="0"/>
          </a:p>
          <a:p>
            <a:pPr marL="457200" indent="-457200">
              <a:buFont typeface="Arial" panose="020B0604020202020204" pitchFamily="34" charset="0"/>
              <a:buChar char="•"/>
              <a:defRPr/>
            </a:pPr>
            <a:r>
              <a:rPr lang="en-US" sz="2800" b="1" dirty="0"/>
              <a:t>Tip #2 Know your legislator</a:t>
            </a:r>
          </a:p>
          <a:p>
            <a:pPr>
              <a:defRPr/>
            </a:pPr>
            <a:endParaRPr lang="en-US" sz="1000" b="1" dirty="0"/>
          </a:p>
          <a:p>
            <a:pPr marL="457200" indent="-457200">
              <a:buFont typeface="Arial" panose="020B0604020202020204" pitchFamily="34" charset="0"/>
              <a:buChar char="•"/>
              <a:defRPr/>
            </a:pPr>
            <a:r>
              <a:rPr lang="en-US" sz="2800" b="1" dirty="0"/>
              <a:t>Tip #3 Plan your meeting</a:t>
            </a:r>
          </a:p>
          <a:p>
            <a:pPr>
              <a:defRPr/>
            </a:pPr>
            <a:endParaRPr lang="en-US" sz="1000" b="1" dirty="0"/>
          </a:p>
          <a:p>
            <a:pPr marL="457200" indent="-457200">
              <a:buFont typeface="Arial" panose="020B0604020202020204" pitchFamily="34" charset="0"/>
              <a:buChar char="•"/>
              <a:defRPr/>
            </a:pPr>
            <a:r>
              <a:rPr lang="en-US" sz="2800" b="1" dirty="0"/>
              <a:t>Tip #4 Nudge, don’t push</a:t>
            </a:r>
          </a:p>
          <a:p>
            <a:pPr>
              <a:defRPr/>
            </a:pPr>
            <a:endParaRPr lang="en-US" sz="1000" b="1" dirty="0"/>
          </a:p>
          <a:p>
            <a:pPr marL="457200" indent="-457200">
              <a:buFont typeface="Arial" panose="020B0604020202020204" pitchFamily="34" charset="0"/>
              <a:buChar char="•"/>
              <a:defRPr/>
            </a:pPr>
            <a:r>
              <a:rPr lang="en-US" sz="2800" b="1" dirty="0"/>
              <a:t>Tip #5 Use person first language</a:t>
            </a:r>
          </a:p>
          <a:p>
            <a:pPr>
              <a:defRPr/>
            </a:pPr>
            <a:endParaRPr lang="en-US" sz="1000" b="1" dirty="0"/>
          </a:p>
          <a:p>
            <a:pPr marL="457200" indent="-457200">
              <a:buFont typeface="Arial" panose="020B0604020202020204" pitchFamily="34" charset="0"/>
              <a:buChar char="•"/>
              <a:defRPr/>
            </a:pPr>
            <a:r>
              <a:rPr lang="en-US" sz="2800" b="1" dirty="0"/>
              <a:t>Tip #6 Manage Spin</a:t>
            </a:r>
          </a:p>
          <a:p>
            <a:pPr marL="457200" indent="-457200">
              <a:buFont typeface="Arial" panose="020B0604020202020204" pitchFamily="34" charset="0"/>
              <a:buChar char="•"/>
              <a:defRPr/>
            </a:pPr>
            <a:endParaRPr lang="en-US" sz="1000" b="1" dirty="0"/>
          </a:p>
          <a:p>
            <a:pPr marL="457200" indent="-457200">
              <a:buFont typeface="Arial" panose="020B0604020202020204" pitchFamily="34" charset="0"/>
              <a:buChar char="•"/>
              <a:defRPr/>
            </a:pPr>
            <a:r>
              <a:rPr lang="en-US" sz="2800" b="1" dirty="0"/>
              <a:t>Tip #7 Expect Resistance</a:t>
            </a:r>
          </a:p>
          <a:p>
            <a:pPr>
              <a:defRPr/>
            </a:pPr>
            <a:endParaRPr lang="en-US" sz="1000" b="1" dirty="0"/>
          </a:p>
          <a:p>
            <a:pPr marL="457200" indent="-457200">
              <a:buFont typeface="Arial" panose="020B0604020202020204" pitchFamily="34" charset="0"/>
              <a:buChar char="•"/>
              <a:defRPr/>
            </a:pPr>
            <a:r>
              <a:rPr lang="en-US" sz="2800" b="1" dirty="0"/>
              <a:t>Tip #8 Fact Support, Stories Move</a:t>
            </a:r>
          </a:p>
        </p:txBody>
      </p:sp>
      <p:sp>
        <p:nvSpPr>
          <p:cNvPr id="17411" name="TextBox 2"/>
          <p:cNvSpPr txBox="1">
            <a:spLocks noChangeArrowheads="1"/>
          </p:cNvSpPr>
          <p:nvPr/>
        </p:nvSpPr>
        <p:spPr bwMode="auto">
          <a:xfrm>
            <a:off x="279400" y="801688"/>
            <a:ext cx="101107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3600" b="1">
                <a:solidFill>
                  <a:srgbClr val="FF0000"/>
                </a:solidFill>
                <a:latin typeface="ITC Franklin Gothic Book"/>
              </a:rPr>
              <a:t>Some tips for meeting with your legislator…</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2946400" y="511175"/>
            <a:ext cx="3946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4000" b="1">
                <a:latin typeface="ITC Franklin Gothic Book"/>
              </a:rPr>
              <a:t>Meeting Stages</a:t>
            </a:r>
          </a:p>
        </p:txBody>
      </p:sp>
      <p:sp>
        <p:nvSpPr>
          <p:cNvPr id="18435" name="TextBox 2"/>
          <p:cNvSpPr txBox="1">
            <a:spLocks noChangeArrowheads="1"/>
          </p:cNvSpPr>
          <p:nvPr/>
        </p:nvSpPr>
        <p:spPr bwMode="auto">
          <a:xfrm>
            <a:off x="2641600" y="3429000"/>
            <a:ext cx="46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8436" name="TextBox 3"/>
          <p:cNvSpPr txBox="1">
            <a:spLocks noChangeArrowheads="1"/>
          </p:cNvSpPr>
          <p:nvPr/>
        </p:nvSpPr>
        <p:spPr bwMode="auto">
          <a:xfrm>
            <a:off x="660400" y="1219200"/>
            <a:ext cx="90678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b="1">
                <a:solidFill>
                  <a:srgbClr val="FF0000"/>
                </a:solidFill>
                <a:latin typeface="Arial" pitchFamily="34" charset="0"/>
                <a:cs typeface="Arial" pitchFamily="34" charset="0"/>
              </a:rPr>
              <a:t>Make a Connection</a:t>
            </a:r>
            <a:r>
              <a:rPr lang="en-US" altLang="en-US" sz="2400">
                <a:solidFill>
                  <a:srgbClr val="FF0000"/>
                </a:solidFill>
                <a:latin typeface="Arial" pitchFamily="34" charset="0"/>
                <a:cs typeface="Arial" pitchFamily="34" charset="0"/>
              </a:rPr>
              <a:t>… </a:t>
            </a:r>
            <a:r>
              <a:rPr lang="en-US" altLang="en-US" sz="2400">
                <a:latin typeface="Arial" pitchFamily="34" charset="0"/>
                <a:cs typeface="Arial" pitchFamily="34" charset="0"/>
              </a:rPr>
              <a:t>introduce yourself and state your issue and position </a:t>
            </a:r>
          </a:p>
          <a:p>
            <a:pPr eaLnBrk="1" hangingPunct="1">
              <a:spcBef>
                <a:spcPct val="0"/>
              </a:spcBef>
            </a:pPr>
            <a:endParaRPr lang="en-US" altLang="en-US" sz="1200">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Deliver your Message…</a:t>
            </a:r>
            <a:r>
              <a:rPr lang="en-US" altLang="en-US" sz="2400" b="1">
                <a:latin typeface="Arial" pitchFamily="34" charset="0"/>
                <a:cs typeface="Arial" pitchFamily="34" charset="0"/>
              </a:rPr>
              <a:t> describe the need or problem </a:t>
            </a:r>
            <a:r>
              <a:rPr lang="en-US" altLang="en-US" sz="2400">
                <a:latin typeface="Arial" pitchFamily="34" charset="0"/>
                <a:cs typeface="Arial" pitchFamily="34" charset="0"/>
              </a:rPr>
              <a:t>that your issue addresses.</a:t>
            </a:r>
          </a:p>
          <a:p>
            <a:pPr eaLnBrk="1" hangingPunct="1">
              <a:spcBef>
                <a:spcPct val="0"/>
              </a:spcBef>
            </a:pPr>
            <a:endParaRPr lang="en-US" altLang="en-US" sz="1200" b="1">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Deliver your talking points….</a:t>
            </a:r>
            <a:r>
              <a:rPr lang="en-US" altLang="en-US" sz="2400" b="1">
                <a:latin typeface="Arial" pitchFamily="34" charset="0"/>
                <a:cs typeface="Arial" pitchFamily="34" charset="0"/>
              </a:rPr>
              <a:t>provided by NAMI Maryland</a:t>
            </a:r>
          </a:p>
          <a:p>
            <a:pPr eaLnBrk="1" hangingPunct="1">
              <a:spcBef>
                <a:spcPct val="0"/>
              </a:spcBef>
            </a:pPr>
            <a:endParaRPr lang="en-US" altLang="en-US" sz="1200" b="1">
              <a:solidFill>
                <a:srgbClr val="FF0000"/>
              </a:solidFill>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Tell your story….</a:t>
            </a:r>
            <a:r>
              <a:rPr lang="en-US" altLang="en-US" sz="2400">
                <a:latin typeface="Arial" pitchFamily="34" charset="0"/>
                <a:cs typeface="Arial" pitchFamily="34" charset="0"/>
              </a:rPr>
              <a:t> </a:t>
            </a:r>
            <a:r>
              <a:rPr lang="en-US" altLang="en-US" sz="2400" b="1">
                <a:latin typeface="Arial" pitchFamily="34" charset="0"/>
                <a:cs typeface="Arial" pitchFamily="34" charset="0"/>
              </a:rPr>
              <a:t>your story should be very brief</a:t>
            </a:r>
            <a:r>
              <a:rPr lang="en-US" altLang="en-US" sz="2400">
                <a:latin typeface="Arial" pitchFamily="34" charset="0"/>
                <a:cs typeface="Arial" pitchFamily="34" charset="0"/>
              </a:rPr>
              <a:t>—just</a:t>
            </a:r>
            <a:r>
              <a:rPr lang="en-US" altLang="en-US" sz="2400" b="1">
                <a:latin typeface="Arial" pitchFamily="34" charset="0"/>
                <a:cs typeface="Arial" pitchFamily="34" charset="0"/>
              </a:rPr>
              <a:t> </a:t>
            </a:r>
            <a:r>
              <a:rPr lang="en-US" altLang="en-US" sz="2400">
                <a:latin typeface="Arial" pitchFamily="34" charset="0"/>
                <a:cs typeface="Arial" pitchFamily="34" charset="0"/>
              </a:rPr>
              <a:t>a few lines that touch on the highlights of your story and that bring a human face to the issue being discussed.</a:t>
            </a:r>
          </a:p>
          <a:p>
            <a:pPr eaLnBrk="1" hangingPunct="1">
              <a:spcBef>
                <a:spcPct val="0"/>
              </a:spcBef>
            </a:pPr>
            <a:endParaRPr lang="en-US" altLang="en-US" sz="1200">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Propose a solution or describe what will help… </a:t>
            </a:r>
            <a:r>
              <a:rPr lang="en-US" altLang="en-US" sz="2400">
                <a:latin typeface="Arial" pitchFamily="34" charset="0"/>
                <a:cs typeface="Arial" pitchFamily="34" charset="0"/>
              </a:rPr>
              <a:t>the</a:t>
            </a:r>
            <a:r>
              <a:rPr lang="en-US" altLang="en-US" sz="2400" b="1">
                <a:solidFill>
                  <a:srgbClr val="FF0000"/>
                </a:solidFill>
                <a:latin typeface="Arial" pitchFamily="34" charset="0"/>
                <a:cs typeface="Arial" pitchFamily="34" charset="0"/>
              </a:rPr>
              <a:t> </a:t>
            </a:r>
            <a:r>
              <a:rPr lang="en-US" altLang="en-US" sz="2400">
                <a:latin typeface="Arial" pitchFamily="34" charset="0"/>
                <a:cs typeface="Arial" pitchFamily="34" charset="0"/>
              </a:rPr>
              <a:t>solution or what will help should be stated simply</a:t>
            </a:r>
          </a:p>
          <a:p>
            <a:pPr eaLnBrk="1" hangingPunct="1">
              <a:spcBef>
                <a:spcPct val="0"/>
              </a:spcBef>
            </a:pPr>
            <a:endParaRPr lang="en-US" altLang="en-US" sz="2400" b="1">
              <a:solidFill>
                <a:srgbClr val="FF0000"/>
              </a:solidFill>
              <a:latin typeface="Arial" pitchFamily="34" charset="0"/>
              <a:cs typeface="Arial" pitchFamily="34" charset="0"/>
            </a:endParaRPr>
          </a:p>
          <a:p>
            <a:pPr eaLnBrk="1" hangingPunct="1">
              <a:spcBef>
                <a:spcPct val="0"/>
              </a:spcBef>
            </a:pPr>
            <a:r>
              <a:rPr lang="en-US" altLang="en-US" sz="2400" b="1">
                <a:solidFill>
                  <a:srgbClr val="FF0000"/>
                </a:solidFill>
                <a:latin typeface="Arial" pitchFamily="34" charset="0"/>
                <a:cs typeface="Arial" pitchFamily="34" charset="0"/>
              </a:rPr>
              <a:t>Make an “ask”…</a:t>
            </a:r>
            <a:r>
              <a:rPr lang="en-US" altLang="en-US" sz="2400">
                <a:latin typeface="Arial" pitchFamily="34" charset="0"/>
                <a:cs typeface="Arial" pitchFamily="34" charset="0"/>
              </a:rPr>
              <a:t> what action or position you would like your legislator to take on your issue. </a:t>
            </a:r>
            <a:r>
              <a:rPr lang="en-US" altLang="en-US" sz="2400" b="1">
                <a:latin typeface="Arial" pitchFamily="34" charset="0"/>
                <a:cs typeface="Arial" pitchFamily="34" charset="0"/>
              </a:rPr>
              <a:t>The “ask” should be as specific as possible. </a:t>
            </a:r>
            <a:endParaRPr lang="en-US" altLang="en-US" sz="2400" b="1">
              <a:solidFill>
                <a:srgbClr val="FF0000"/>
              </a:solidFill>
              <a:latin typeface="Arial" pitchFamily="34" charset="0"/>
              <a:cs typeface="Arial" pitchFamily="34" charset="0"/>
            </a:endParaRPr>
          </a:p>
          <a:p>
            <a:pPr eaLnBrk="1" hangingPunct="1">
              <a:spcBef>
                <a:spcPct val="0"/>
              </a:spcBef>
            </a:pPr>
            <a:endParaRPr lang="en-US" altLang="en-US" sz="2400" b="1">
              <a:latin typeface="Arial" pitchFamily="34" charset="0"/>
              <a:cs typeface="Arial" pitchFamily="34" charset="0"/>
            </a:endParaRPr>
          </a:p>
          <a:p>
            <a:pPr eaLnBrk="1" hangingPunct="1">
              <a:spcBef>
                <a:spcPct val="0"/>
              </a:spcBef>
            </a:pPr>
            <a:endParaRPr lang="en-US" altLang="en-US" sz="2400">
              <a:latin typeface="Arial" pitchFamily="34" charset="0"/>
              <a:cs typeface="Arial" pitchFamily="34" charset="0"/>
            </a:endParaRPr>
          </a:p>
        </p:txBody>
      </p:sp>
      <p:pic>
        <p:nvPicPr>
          <p:cNvPr id="184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1945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1"/>
          <p:cNvSpPr>
            <a:spLocks noGrp="1" noChangeArrowheads="1"/>
          </p:cNvSpPr>
          <p:nvPr>
            <p:ph type="ctrTitle"/>
          </p:nvPr>
        </p:nvSpPr>
        <p:spPr>
          <a:xfrm>
            <a:off x="552450" y="458788"/>
            <a:ext cx="9055100" cy="1141412"/>
          </a:xfrm>
        </p:spPr>
        <p:txBody>
          <a:bodyPr lIns="0" tIns="0" rIns="0" bIns="0"/>
          <a:lstStyle/>
          <a:p>
            <a:pPr eaLnBrk="1" hangingPunct="1">
              <a:lnSpc>
                <a:spcPct val="95000"/>
              </a:lnSpc>
            </a:pPr>
            <a:r>
              <a:rPr lang="en-US" altLang="en-US" sz="4900" b="1" smtClean="0">
                <a:solidFill>
                  <a:srgbClr val="FF0000"/>
                </a:solidFill>
                <a:latin typeface="Arial" pitchFamily="34" charset="0"/>
              </a:rPr>
              <a:t>Before Advocacy Day</a:t>
            </a:r>
          </a:p>
        </p:txBody>
      </p:sp>
      <p:sp>
        <p:nvSpPr>
          <p:cNvPr id="12292" name="Rectangle 2"/>
          <p:cNvSpPr>
            <a:spLocks noGrp="1" noChangeArrowheads="1"/>
          </p:cNvSpPr>
          <p:nvPr>
            <p:ph type="subTitle" idx="1"/>
          </p:nvPr>
        </p:nvSpPr>
        <p:spPr>
          <a:xfrm>
            <a:off x="279400" y="1600200"/>
            <a:ext cx="9601200" cy="5867400"/>
          </a:xfrm>
        </p:spPr>
        <p:txBody>
          <a:bodyPr lIns="0" tIns="0" rIns="0" bIns="0"/>
          <a:lstStyle/>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Identify YOUR legislators </a:t>
            </a:r>
            <a:r>
              <a:rPr lang="en-US" altLang="en-US" sz="2400" b="1" dirty="0" smtClean="0">
                <a:solidFill>
                  <a:srgbClr val="FFFFFF"/>
                </a:solidFill>
                <a:latin typeface="Arial" panose="020B0604020202020204" pitchFamily="34" charset="0"/>
                <a:cs typeface="Arial" panose="020B0604020202020204" pitchFamily="34" charset="0"/>
                <a:hlinkClick r:id="rId4"/>
              </a:rPr>
              <a:t>http://mgaleg.maryland.gov</a:t>
            </a:r>
            <a:endParaRPr lang="en-US" altLang="en-US" sz="2400" b="1" dirty="0" smtClean="0">
              <a:solidFill>
                <a:srgbClr val="FFFFFF"/>
              </a:solidFill>
              <a:latin typeface="Arial" panose="020B0604020202020204" pitchFamily="34" charset="0"/>
              <a:cs typeface="Arial" panose="020B0604020202020204" pitchFamily="34" charset="0"/>
            </a:endParaRPr>
          </a:p>
          <a:p>
            <a:pPr marL="114300" lvl="1" algn="l" eaLnBrk="1" hangingPunct="1">
              <a:lnSpc>
                <a:spcPct val="95000"/>
              </a:lnSpc>
              <a:spcBef>
                <a:spcPct val="0"/>
              </a:spcBef>
              <a:buClr>
                <a:srgbClr val="FFFFFF"/>
              </a:buClr>
              <a:defRPr/>
            </a:pPr>
            <a:endParaRPr lang="en-US" altLang="en-US" sz="12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Research YOUR legislators (committees, bios, </a:t>
            </a:r>
            <a:r>
              <a:rPr lang="en-US" altLang="en-US" sz="2400" b="1" dirty="0" err="1" smtClean="0">
                <a:solidFill>
                  <a:srgbClr val="FFFFFF"/>
                </a:solidFill>
                <a:latin typeface="Arial" panose="020B0604020202020204" pitchFamily="34" charset="0"/>
                <a:cs typeface="Arial" panose="020B0604020202020204" pitchFamily="34" charset="0"/>
              </a:rPr>
              <a:t>etc</a:t>
            </a:r>
            <a:r>
              <a:rPr lang="en-US" altLang="en-US" sz="2400" b="1" dirty="0" smtClean="0">
                <a:solidFill>
                  <a:srgbClr val="FFFFFF"/>
                </a:solidFill>
                <a:latin typeface="Arial" panose="020B0604020202020204" pitchFamily="34" charset="0"/>
                <a:cs typeface="Arial" panose="020B0604020202020204" pitchFamily="34" charset="0"/>
              </a:rPr>
              <a:t>)</a:t>
            </a:r>
          </a:p>
          <a:p>
            <a:pPr marL="114300" lvl="1" algn="l" eaLnBrk="1" hangingPunct="1">
              <a:lnSpc>
                <a:spcPct val="95000"/>
              </a:lnSpc>
              <a:spcBef>
                <a:spcPct val="0"/>
              </a:spcBef>
              <a:buClr>
                <a:srgbClr val="FFFFFF"/>
              </a:buClr>
              <a:defRPr/>
            </a:pPr>
            <a:endParaRPr lang="en-US" altLang="en-US" sz="12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Make appointments with YOUR legislators for February </a:t>
            </a:r>
            <a:r>
              <a:rPr lang="en-US" altLang="en-US" sz="2400" b="1" dirty="0" smtClean="0">
                <a:solidFill>
                  <a:srgbClr val="FFFFFF"/>
                </a:solidFill>
                <a:latin typeface="Arial" panose="020B0604020202020204" pitchFamily="34" charset="0"/>
                <a:cs typeface="Arial" panose="020B0604020202020204" pitchFamily="34" charset="0"/>
              </a:rPr>
              <a:t>28</a:t>
            </a:r>
            <a:r>
              <a:rPr lang="en-US" altLang="en-US" sz="2400" b="1" baseline="30000" dirty="0" smtClean="0">
                <a:solidFill>
                  <a:srgbClr val="FFFFFF"/>
                </a:solidFill>
                <a:latin typeface="Arial" panose="020B0604020202020204" pitchFamily="34" charset="0"/>
                <a:cs typeface="Arial" panose="020B0604020202020204" pitchFamily="34" charset="0"/>
              </a:rPr>
              <a:t>th</a:t>
            </a:r>
            <a:r>
              <a:rPr lang="en-US" altLang="en-US" sz="2400" b="1" dirty="0" smtClean="0">
                <a:solidFill>
                  <a:srgbClr val="FFFFFF"/>
                </a:solidFill>
                <a:latin typeface="Arial" panose="020B0604020202020204" pitchFamily="34" charset="0"/>
                <a:cs typeface="Arial" panose="020B0604020202020204" pitchFamily="34" charset="0"/>
              </a:rPr>
              <a:t>.</a:t>
            </a:r>
          </a:p>
          <a:p>
            <a:pPr lvl="1" indent="-342900" algn="l" eaLnBrk="1" hangingPunct="1">
              <a:lnSpc>
                <a:spcPct val="95000"/>
              </a:lnSpc>
              <a:spcBef>
                <a:spcPct val="0"/>
              </a:spcBef>
              <a:buClr>
                <a:srgbClr val="FFFFFF"/>
              </a:buClr>
              <a:buFontTx/>
              <a:buChar char="•"/>
              <a:defRPr/>
            </a:pPr>
            <a:endParaRPr lang="en-US" altLang="en-US" sz="12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Please remember to coordinate with your local affiliate. They are working to help schedule meetings and travel to Annapolis. </a:t>
            </a:r>
          </a:p>
          <a:p>
            <a:pPr marL="114300" lvl="1" algn="l" eaLnBrk="1" hangingPunct="1">
              <a:lnSpc>
                <a:spcPct val="95000"/>
              </a:lnSpc>
              <a:spcBef>
                <a:spcPct val="0"/>
              </a:spcBef>
              <a:buClr>
                <a:srgbClr val="FFFFFF"/>
              </a:buClr>
              <a:defRPr/>
            </a:pPr>
            <a:endParaRPr lang="en-US" altLang="en-US" sz="12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Meetings should be made between 9:15 am – 12:30 pm &amp;          1 pm - 3 pm, unless they are only available before 9:15 am. (NOTE: You may not leave your personal belongings in     Room 142 after 12 pm. NAMI Maryland is not responsible for personal belongings left in Room 142)</a:t>
            </a:r>
          </a:p>
          <a:p>
            <a:pPr lvl="1" indent="-342900" algn="l" eaLnBrk="1" hangingPunct="1">
              <a:lnSpc>
                <a:spcPct val="95000"/>
              </a:lnSpc>
              <a:spcBef>
                <a:spcPct val="0"/>
              </a:spcBef>
              <a:buClr>
                <a:srgbClr val="FFFFFF"/>
              </a:buClr>
              <a:buFontTx/>
              <a:buChar char="•"/>
              <a:defRPr/>
            </a:pPr>
            <a:endParaRPr lang="en-US" altLang="en-US" sz="1200" dirty="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Write </a:t>
            </a:r>
            <a:r>
              <a:rPr lang="en-US" altLang="en-US" sz="2400" b="1" dirty="0">
                <a:solidFill>
                  <a:srgbClr val="FFFFFF"/>
                </a:solidFill>
                <a:latin typeface="Arial" panose="020B0604020202020204" pitchFamily="34" charset="0"/>
                <a:cs typeface="Arial" panose="020B0604020202020204" pitchFamily="34" charset="0"/>
              </a:rPr>
              <a:t>out </a:t>
            </a:r>
            <a:r>
              <a:rPr lang="en-US" altLang="en-US" sz="2400" b="1" u="sng" dirty="0">
                <a:solidFill>
                  <a:srgbClr val="FFFFFF"/>
                </a:solidFill>
                <a:latin typeface="Arial" panose="020B0604020202020204" pitchFamily="34" charset="0"/>
                <a:cs typeface="Arial" panose="020B0604020202020204" pitchFamily="34" charset="0"/>
              </a:rPr>
              <a:t>Your Story</a:t>
            </a:r>
            <a:r>
              <a:rPr lang="en-US" altLang="en-US" sz="2400" b="1" dirty="0">
                <a:solidFill>
                  <a:srgbClr val="FFFFFF"/>
                </a:solidFill>
                <a:latin typeface="Arial" panose="020B0604020202020204" pitchFamily="34" charset="0"/>
                <a:cs typeface="Arial" panose="020B0604020202020204" pitchFamily="34" charset="0"/>
              </a:rPr>
              <a:t> </a:t>
            </a:r>
            <a:endParaRPr lang="en-US" altLang="en-US" sz="24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endParaRPr lang="en-US" altLang="en-US" sz="12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a:solidFill>
                  <a:srgbClr val="FFFFFF"/>
                </a:solidFill>
                <a:latin typeface="Arial" panose="020B0604020202020204" pitchFamily="34" charset="0"/>
                <a:cs typeface="Arial" panose="020B0604020202020204" pitchFamily="34" charset="0"/>
              </a:rPr>
              <a:t>Get a good night’s sleep</a:t>
            </a:r>
          </a:p>
          <a:p>
            <a:pPr lvl="1" indent="-342900" algn="l" eaLnBrk="1" hangingPunct="1">
              <a:lnSpc>
                <a:spcPct val="95000"/>
              </a:lnSpc>
              <a:spcBef>
                <a:spcPct val="0"/>
              </a:spcBef>
              <a:buClr>
                <a:srgbClr val="FFFFFF"/>
              </a:buClr>
              <a:buFontTx/>
              <a:buChar char="•"/>
              <a:defRPr/>
            </a:pPr>
            <a:endParaRPr lang="en-US" altLang="en-US" sz="2400" b="1" dirty="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endParaRPr lang="en-US" altLang="en-US" sz="20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endParaRPr lang="en-US" altLang="en-US" sz="2000" b="1" dirty="0">
              <a:solidFill>
                <a:srgbClr val="FFFFFF"/>
              </a:solidFill>
              <a:latin typeface="Arial" panose="020B0604020202020204" pitchFamily="34" charset="0"/>
              <a:cs typeface="Arial" panose="020B0604020202020204" pitchFamily="34" charset="0"/>
            </a:endParaRPr>
          </a:p>
        </p:txBody>
      </p:sp>
      <p:pic>
        <p:nvPicPr>
          <p:cNvPr id="1946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04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1"/>
          <p:cNvSpPr>
            <a:spLocks noGrp="1" noChangeArrowheads="1"/>
          </p:cNvSpPr>
          <p:nvPr>
            <p:ph type="ctrTitle"/>
          </p:nvPr>
        </p:nvSpPr>
        <p:spPr>
          <a:xfrm>
            <a:off x="552450" y="228600"/>
            <a:ext cx="9055100" cy="1422400"/>
          </a:xfrm>
        </p:spPr>
        <p:txBody>
          <a:bodyPr lIns="0" tIns="0" rIns="0" bIns="0"/>
          <a:lstStyle/>
          <a:p>
            <a:pPr eaLnBrk="1" hangingPunct="1">
              <a:lnSpc>
                <a:spcPct val="95000"/>
              </a:lnSpc>
            </a:pPr>
            <a:r>
              <a:rPr lang="en-US" altLang="en-US" sz="4900" b="1" smtClean="0">
                <a:solidFill>
                  <a:srgbClr val="FF0000"/>
                </a:solidFill>
                <a:latin typeface="Arial" pitchFamily="34" charset="0"/>
              </a:rPr>
              <a:t>During Advocacy Day: Basics</a:t>
            </a:r>
          </a:p>
        </p:txBody>
      </p:sp>
      <p:sp>
        <p:nvSpPr>
          <p:cNvPr id="18436" name="Rectangle 2"/>
          <p:cNvSpPr>
            <a:spLocks noGrp="1" noChangeArrowheads="1"/>
          </p:cNvSpPr>
          <p:nvPr>
            <p:ph type="subTitle" idx="1"/>
          </p:nvPr>
        </p:nvSpPr>
        <p:spPr>
          <a:xfrm>
            <a:off x="279400" y="1371600"/>
            <a:ext cx="9601200" cy="5943600"/>
          </a:xfrm>
        </p:spPr>
        <p:txBody>
          <a:bodyPr lIns="0" tIns="0" rIns="0" bIns="0"/>
          <a:lstStyle/>
          <a:p>
            <a:pPr marL="114300" lvl="1" algn="l" eaLnBrk="1" hangingPunct="1">
              <a:lnSpc>
                <a:spcPct val="95000"/>
              </a:lnSpc>
              <a:spcBef>
                <a:spcPct val="0"/>
              </a:spcBef>
              <a:buClr>
                <a:srgbClr val="FFFFFF"/>
              </a:buClr>
              <a:defRPr/>
            </a:pPr>
            <a:endParaRPr lang="en-US" altLang="en-US" sz="800" dirty="0" smtClean="0"/>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Wear comfortable yet professional shoes</a:t>
            </a:r>
          </a:p>
          <a:p>
            <a:pPr marL="114300" lvl="1" algn="l" eaLnBrk="1" hangingPunct="1">
              <a:lnSpc>
                <a:spcPct val="95000"/>
              </a:lnSpc>
              <a:spcBef>
                <a:spcPct val="0"/>
              </a:spcBef>
              <a:buClr>
                <a:srgbClr val="FFFFFF"/>
              </a:buClr>
              <a:defRPr/>
            </a:pPr>
            <a:endParaRPr lang="en-US" altLang="en-US" sz="800" dirty="0" smtClean="0"/>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Wear professional clothing (no jeans or sweatshirts please!)</a:t>
            </a:r>
          </a:p>
          <a:p>
            <a:pPr marL="114300" lvl="1" algn="l" eaLnBrk="1" hangingPunct="1">
              <a:lnSpc>
                <a:spcPct val="95000"/>
              </a:lnSpc>
              <a:spcBef>
                <a:spcPct val="0"/>
              </a:spcBef>
              <a:buClr>
                <a:srgbClr val="FFFFFF"/>
              </a:buClr>
              <a:defRPr/>
            </a:pPr>
            <a:endParaRPr lang="en-US" altLang="en-US" sz="800" dirty="0" smtClean="0"/>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Dress warmly OR not – double check the weather</a:t>
            </a:r>
          </a:p>
          <a:p>
            <a:pPr marL="114300" lvl="1" algn="l" eaLnBrk="1" hangingPunct="1">
              <a:lnSpc>
                <a:spcPct val="95000"/>
              </a:lnSpc>
              <a:spcBef>
                <a:spcPct val="0"/>
              </a:spcBef>
              <a:buClr>
                <a:srgbClr val="FFFFFF"/>
              </a:buClr>
              <a:defRPr/>
            </a:pPr>
            <a:endParaRPr lang="en-US" altLang="en-US" sz="800" dirty="0" smtClean="0"/>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Eat breakfast (your brain needs energy!)</a:t>
            </a:r>
          </a:p>
          <a:p>
            <a:pPr marL="114300" lvl="1" algn="l" eaLnBrk="1" hangingPunct="1">
              <a:lnSpc>
                <a:spcPct val="95000"/>
              </a:lnSpc>
              <a:spcBef>
                <a:spcPct val="0"/>
              </a:spcBef>
              <a:buClr>
                <a:srgbClr val="FFFFFF"/>
              </a:buClr>
              <a:defRPr/>
            </a:pPr>
            <a:endParaRPr lang="en-US" altLang="en-US" sz="800" dirty="0" smtClean="0"/>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Arrive early! The trip to Annapolis can take longer than expected.</a:t>
            </a:r>
          </a:p>
          <a:p>
            <a:pPr marL="114300" lvl="1" algn="l" eaLnBrk="1" hangingPunct="1">
              <a:lnSpc>
                <a:spcPct val="95000"/>
              </a:lnSpc>
              <a:spcBef>
                <a:spcPct val="0"/>
              </a:spcBef>
              <a:buClr>
                <a:srgbClr val="FFFFFF"/>
              </a:buClr>
              <a:defRPr/>
            </a:pPr>
            <a:endParaRPr lang="en-US" altLang="en-US" sz="800" dirty="0" smtClean="0">
              <a:solidFill>
                <a:srgbClr val="FFFFFF"/>
              </a:solidFill>
              <a:latin typeface="Arial" pitchFamily="34" charset="0"/>
            </a:endParaRPr>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You MUST bring a photo ID or you will not be allowed into the bldg.  You must pass through security.</a:t>
            </a:r>
          </a:p>
          <a:p>
            <a:pPr marL="114300" lvl="1" algn="l" eaLnBrk="1" hangingPunct="1">
              <a:lnSpc>
                <a:spcPct val="95000"/>
              </a:lnSpc>
              <a:spcBef>
                <a:spcPct val="0"/>
              </a:spcBef>
              <a:buClr>
                <a:srgbClr val="FFFFFF"/>
              </a:buClr>
              <a:defRPr/>
            </a:pPr>
            <a:endParaRPr lang="en-US" altLang="en-US" sz="800" dirty="0" smtClean="0">
              <a:solidFill>
                <a:srgbClr val="FFFFFF"/>
              </a:solidFill>
              <a:latin typeface="Arial" pitchFamily="34" charset="0"/>
            </a:endParaRPr>
          </a:p>
          <a:p>
            <a:pPr lvl="1" indent="-342900" algn="l" eaLnBrk="1" hangingPunct="1">
              <a:lnSpc>
                <a:spcPct val="95000"/>
              </a:lnSpc>
              <a:spcBef>
                <a:spcPct val="0"/>
              </a:spcBef>
              <a:buClr>
                <a:srgbClr val="FFFFFF"/>
              </a:buClr>
              <a:buFontTx/>
              <a:buChar char="•"/>
              <a:defRPr/>
            </a:pPr>
            <a:r>
              <a:rPr lang="en-US" altLang="en-US" sz="2600" dirty="0" smtClean="0">
                <a:solidFill>
                  <a:srgbClr val="FFFFFF"/>
                </a:solidFill>
                <a:latin typeface="Arial" pitchFamily="34" charset="0"/>
              </a:rPr>
              <a:t>Light Breakfast will be provided. You can plan to bring your lunch, walk to a near-by restaurant (list will be provided) or bring cash for the canteen in the Basement of the Senate Building.</a:t>
            </a:r>
          </a:p>
          <a:p>
            <a:pPr lvl="1" indent="-342900" algn="l" eaLnBrk="1" hangingPunct="1">
              <a:lnSpc>
                <a:spcPct val="95000"/>
              </a:lnSpc>
              <a:spcBef>
                <a:spcPct val="0"/>
              </a:spcBef>
              <a:buClr>
                <a:srgbClr val="FFFFFF"/>
              </a:buClr>
              <a:buFontTx/>
              <a:buChar char="•"/>
              <a:defRPr/>
            </a:pPr>
            <a:endParaRPr lang="en-US" altLang="en-US" dirty="0" smtClean="0"/>
          </a:p>
          <a:p>
            <a:pPr algn="l" eaLnBrk="1" hangingPunct="1">
              <a:lnSpc>
                <a:spcPct val="95000"/>
              </a:lnSpc>
              <a:spcBef>
                <a:spcPct val="0"/>
              </a:spcBef>
              <a:buClr>
                <a:srgbClr val="FFFFFF"/>
              </a:buClr>
              <a:defRPr/>
            </a:pPr>
            <a:endParaRPr lang="en-US" altLang="en-US" sz="3600" dirty="0" smtClean="0">
              <a:solidFill>
                <a:srgbClr val="FFFFFF"/>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
          <p:cNvSpPr>
            <a:spLocks noGrp="1" noChangeArrowheads="1"/>
          </p:cNvSpPr>
          <p:nvPr>
            <p:ph type="ctrTitle"/>
          </p:nvPr>
        </p:nvSpPr>
        <p:spPr>
          <a:xfrm>
            <a:off x="552450" y="277813"/>
            <a:ext cx="9055100" cy="1422400"/>
          </a:xfrm>
        </p:spPr>
        <p:txBody>
          <a:bodyPr lIns="0" tIns="0" rIns="0" bIns="0"/>
          <a:lstStyle/>
          <a:p>
            <a:pPr algn="l" eaLnBrk="1" hangingPunct="1">
              <a:lnSpc>
                <a:spcPct val="95000"/>
              </a:lnSpc>
            </a:pPr>
            <a:r>
              <a:rPr lang="en-US" altLang="en-US" sz="4900" b="1" smtClean="0">
                <a:solidFill>
                  <a:srgbClr val="FF0000"/>
                </a:solidFill>
              </a:rPr>
              <a:t>First, A Request</a:t>
            </a:r>
          </a:p>
        </p:txBody>
      </p:sp>
      <p:sp>
        <p:nvSpPr>
          <p:cNvPr id="3076" name="Rectangle 2"/>
          <p:cNvSpPr>
            <a:spLocks noGrp="1" noChangeArrowheads="1"/>
          </p:cNvSpPr>
          <p:nvPr>
            <p:ph type="subTitle" idx="1"/>
          </p:nvPr>
        </p:nvSpPr>
        <p:spPr>
          <a:xfrm>
            <a:off x="355600" y="1447800"/>
            <a:ext cx="9055100" cy="4660900"/>
          </a:xfrm>
        </p:spPr>
        <p:txBody>
          <a:bodyPr lIns="0" tIns="0" rIns="0" bIns="0"/>
          <a:lstStyle/>
          <a:p>
            <a:pPr lvl="1" indent="-342900" algn="l" eaLnBrk="1" hangingPunct="1">
              <a:lnSpc>
                <a:spcPct val="95000"/>
              </a:lnSpc>
              <a:spcBef>
                <a:spcPct val="0"/>
              </a:spcBef>
              <a:buClr>
                <a:srgbClr val="FFFFFF"/>
              </a:buClr>
              <a:buFontTx/>
              <a:buChar char="•"/>
              <a:defRPr/>
            </a:pPr>
            <a:r>
              <a:rPr lang="en-US" altLang="en-US" sz="3600" dirty="0" smtClean="0">
                <a:solidFill>
                  <a:srgbClr val="FFFFFF"/>
                </a:solidFill>
                <a:latin typeface="+mj-lt"/>
              </a:rPr>
              <a:t>Please mute your phone line during the presentation.</a:t>
            </a:r>
            <a:endParaRPr lang="en-US" altLang="en-US" dirty="0" smtClean="0">
              <a:latin typeface="+mj-lt"/>
            </a:endParaRPr>
          </a:p>
          <a:p>
            <a:pPr lvl="1" indent="-342900" algn="l" eaLnBrk="1" hangingPunct="1">
              <a:lnSpc>
                <a:spcPct val="95000"/>
              </a:lnSpc>
              <a:spcBef>
                <a:spcPct val="0"/>
              </a:spcBef>
              <a:buClr>
                <a:srgbClr val="FFFFFF"/>
              </a:buClr>
              <a:buFontTx/>
              <a:buChar char="•"/>
              <a:defRPr/>
            </a:pPr>
            <a:r>
              <a:rPr lang="en-US" altLang="en-US" sz="3600" dirty="0" smtClean="0">
                <a:solidFill>
                  <a:srgbClr val="FFFFFF"/>
                </a:solidFill>
                <a:latin typeface="+mj-lt"/>
              </a:rPr>
              <a:t>Press *6 to mute your line.</a:t>
            </a:r>
            <a:endParaRPr lang="en-US" altLang="en-US" dirty="0" smtClean="0">
              <a:latin typeface="+mj-lt"/>
            </a:endParaRPr>
          </a:p>
          <a:p>
            <a:pPr lvl="1" indent="-342900" algn="l" eaLnBrk="1" hangingPunct="1">
              <a:lnSpc>
                <a:spcPct val="95000"/>
              </a:lnSpc>
              <a:spcBef>
                <a:spcPct val="0"/>
              </a:spcBef>
              <a:buClr>
                <a:srgbClr val="FFFFFF"/>
              </a:buClr>
              <a:buFontTx/>
              <a:buChar char="•"/>
              <a:defRPr/>
            </a:pPr>
            <a:r>
              <a:rPr lang="en-US" altLang="en-US" sz="3600" dirty="0" smtClean="0">
                <a:solidFill>
                  <a:srgbClr val="FFFFFF"/>
                </a:solidFill>
                <a:latin typeface="+mj-lt"/>
              </a:rPr>
              <a:t>We will wait a minute while all phones are muted.</a:t>
            </a:r>
            <a:endParaRPr lang="en-US" altLang="en-US" dirty="0" smtClean="0">
              <a:latin typeface="+mj-lt"/>
            </a:endParaRPr>
          </a:p>
          <a:p>
            <a:pPr lvl="1" indent="-342900" algn="l" eaLnBrk="1" hangingPunct="1">
              <a:lnSpc>
                <a:spcPct val="95000"/>
              </a:lnSpc>
              <a:spcBef>
                <a:spcPct val="0"/>
              </a:spcBef>
              <a:buClr>
                <a:srgbClr val="FFFFFF"/>
              </a:buClr>
              <a:buFontTx/>
              <a:buChar char="•"/>
              <a:defRPr/>
            </a:pPr>
            <a:r>
              <a:rPr lang="en-US" altLang="en-US" sz="3600" dirty="0" smtClean="0">
                <a:solidFill>
                  <a:srgbClr val="FFFFFF"/>
                </a:solidFill>
                <a:latin typeface="+mj-lt"/>
              </a:rPr>
              <a:t>Following the presentation we will let you know when to unmute your line for questions.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
          <p:cNvSpPr>
            <a:spLocks noGrp="1" noChangeArrowheads="1"/>
          </p:cNvSpPr>
          <p:nvPr>
            <p:ph type="ctrTitle"/>
          </p:nvPr>
        </p:nvSpPr>
        <p:spPr>
          <a:xfrm>
            <a:off x="736600" y="569913"/>
            <a:ext cx="9055100" cy="1422400"/>
          </a:xfrm>
        </p:spPr>
        <p:txBody>
          <a:bodyPr lIns="0" tIns="0" rIns="0" bIns="0"/>
          <a:lstStyle/>
          <a:p>
            <a:pPr eaLnBrk="1" hangingPunct="1">
              <a:lnSpc>
                <a:spcPct val="95000"/>
              </a:lnSpc>
            </a:pPr>
            <a:r>
              <a:rPr lang="en-US" altLang="en-US" sz="4800" b="1" smtClean="0">
                <a:solidFill>
                  <a:srgbClr val="FF0000"/>
                </a:solidFill>
                <a:latin typeface="Arial" pitchFamily="34" charset="0"/>
              </a:rPr>
              <a:t>During Advocacy Day: Morning</a:t>
            </a:r>
          </a:p>
        </p:txBody>
      </p:sp>
      <p:sp>
        <p:nvSpPr>
          <p:cNvPr id="14340" name="Rectangle 2"/>
          <p:cNvSpPr>
            <a:spLocks noGrp="1" noChangeArrowheads="1"/>
          </p:cNvSpPr>
          <p:nvPr>
            <p:ph type="subTitle" idx="1"/>
          </p:nvPr>
        </p:nvSpPr>
        <p:spPr>
          <a:xfrm>
            <a:off x="203200" y="1981200"/>
            <a:ext cx="9753600" cy="4979988"/>
          </a:xfrm>
        </p:spPr>
        <p:txBody>
          <a:bodyPr lIns="0" tIns="0" rIns="0" bIns="0"/>
          <a:lstStyle/>
          <a:p>
            <a:pPr lvl="1" indent="-342900" algn="l" eaLnBrk="1" hangingPunct="1">
              <a:lnSpc>
                <a:spcPct val="95000"/>
              </a:lnSpc>
              <a:spcBef>
                <a:spcPct val="0"/>
              </a:spcBef>
              <a:buClr>
                <a:srgbClr val="FFFFFF"/>
              </a:buClr>
              <a:buFontTx/>
              <a:buChar char="•"/>
              <a:defRPr/>
            </a:pPr>
            <a:r>
              <a:rPr lang="en-US" altLang="en-US" sz="2400" b="1" dirty="0" smtClean="0">
                <a:latin typeface="Arial" panose="020B0604020202020204" pitchFamily="34" charset="0"/>
                <a:cs typeface="Arial" panose="020B0604020202020204" pitchFamily="34" charset="0"/>
              </a:rPr>
              <a:t>Pick up packets.</a:t>
            </a:r>
          </a:p>
          <a:p>
            <a:pPr lvl="1" indent="-342900" algn="l" eaLnBrk="1" hangingPunct="1">
              <a:lnSpc>
                <a:spcPct val="95000"/>
              </a:lnSpc>
              <a:spcBef>
                <a:spcPct val="0"/>
              </a:spcBef>
              <a:buClr>
                <a:srgbClr val="FFFFFF"/>
              </a:buClr>
              <a:buFontTx/>
              <a:buChar cha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latin typeface="Arial" panose="020B0604020202020204" pitchFamily="34" charset="0"/>
                <a:cs typeface="Arial" panose="020B0604020202020204" pitchFamily="34" charset="0"/>
              </a:rPr>
              <a:t>Meet with your NAMI Maryland peers and enjoy lite breakfast between 7:30 am to 8:00 am (Room 142 – Anne Arundel Delegation Room (House of Delegates Building)</a:t>
            </a:r>
          </a:p>
          <a:p>
            <a:pPr marL="114300" lvl="1" algn="l" eaLnBrk="1" hangingPunct="1">
              <a:lnSpc>
                <a:spcPct val="95000"/>
              </a:lnSpc>
              <a:spcBef>
                <a:spcPct val="0"/>
              </a:spcBef>
              <a:buClr>
                <a:srgbClr val="FFFFFF"/>
              </a:buCl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latin typeface="Arial" panose="020B0604020202020204" pitchFamily="34" charset="0"/>
                <a:cs typeface="Arial" panose="020B0604020202020204" pitchFamily="34" charset="0"/>
              </a:rPr>
              <a:t>8:00 am to 9:00 am: Welcome and Legislative Briefing</a:t>
            </a:r>
          </a:p>
          <a:p>
            <a:pPr lvl="1" indent="-342900" algn="l" eaLnBrk="1" hangingPunct="1">
              <a:lnSpc>
                <a:spcPct val="95000"/>
              </a:lnSpc>
              <a:spcBef>
                <a:spcPct val="0"/>
              </a:spcBef>
              <a:buClr>
                <a:srgbClr val="FFFFFF"/>
              </a:buClr>
              <a:buFontTx/>
              <a:buChar cha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latin typeface="Arial" panose="020B0604020202020204" pitchFamily="34" charset="0"/>
                <a:cs typeface="Arial" panose="020B0604020202020204" pitchFamily="34" charset="0"/>
              </a:rPr>
              <a:t>9:15 am to 12:30 pm &amp; 1 pm to 3 pm : Appointments with Legislators</a:t>
            </a:r>
            <a:endParaRPr lang="en-US" altLang="en-US" sz="800" b="1" dirty="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endParaRPr 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sz="2400" b="1" dirty="0" smtClean="0">
                <a:latin typeface="Arial" panose="020B0604020202020204" pitchFamily="34" charset="0"/>
                <a:cs typeface="Arial" panose="020B0604020202020204" pitchFamily="34" charset="0"/>
              </a:rPr>
              <a:t>NAMI </a:t>
            </a:r>
            <a:r>
              <a:rPr lang="en-US" sz="2400" b="1" dirty="0">
                <a:latin typeface="Arial" panose="020B0604020202020204" pitchFamily="34" charset="0"/>
                <a:cs typeface="Arial" panose="020B0604020202020204" pitchFamily="34" charset="0"/>
              </a:rPr>
              <a:t>Maryland will reimburse any driver who brings at least 3 passengers (4+ total in the car) with a check for </a:t>
            </a:r>
            <a:r>
              <a:rPr lang="en-US" sz="2400" b="1" u="sng" dirty="0">
                <a:latin typeface="Arial" panose="020B0604020202020204" pitchFamily="34" charset="0"/>
                <a:cs typeface="Arial" panose="020B0604020202020204" pitchFamily="34" charset="0"/>
              </a:rPr>
              <a:t>$15</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that will be sent to you after </a:t>
            </a:r>
            <a:r>
              <a:rPr lang="en-US" sz="2400" b="1" dirty="0">
                <a:latin typeface="Arial" panose="020B0604020202020204" pitchFamily="34" charset="0"/>
                <a:cs typeface="Arial" panose="020B0604020202020204" pitchFamily="34" charset="0"/>
              </a:rPr>
              <a:t>the event. </a:t>
            </a:r>
            <a:endParaRPr lang="en-US" altLang="en-US" sz="2400" b="1" dirty="0">
              <a:latin typeface="Arial" panose="020B0604020202020204" pitchFamily="34" charset="0"/>
              <a:cs typeface="Arial" panose="020B0604020202020204" pitchFamily="34" charset="0"/>
            </a:endParaRPr>
          </a:p>
          <a:p>
            <a:pPr marL="114300" lvl="1" algn="l" eaLnBrk="1" hangingPunct="1">
              <a:lnSpc>
                <a:spcPct val="95000"/>
              </a:lnSpc>
              <a:spcBef>
                <a:spcPct val="0"/>
              </a:spcBef>
              <a:buClr>
                <a:srgbClr val="FFFFFF"/>
              </a:buClr>
              <a:defRPr/>
            </a:pPr>
            <a:endParaRPr lang="en-US" altLang="en-US" dirty="0" smtClean="0">
              <a:latin typeface="Arial" panose="020B0604020202020204" pitchFamily="34" charset="0"/>
              <a:cs typeface="Arial" panose="020B0604020202020204" pitchFamily="34" charset="0"/>
            </a:endParaRPr>
          </a:p>
          <a:p>
            <a:pPr algn="l" eaLnBrk="1" hangingPunct="1">
              <a:lnSpc>
                <a:spcPct val="95000"/>
              </a:lnSpc>
              <a:spcBef>
                <a:spcPct val="0"/>
              </a:spcBef>
              <a:buClr>
                <a:srgbClr val="FFFFFF"/>
              </a:buClr>
              <a:defRPr/>
            </a:pPr>
            <a:endParaRPr lang="en-US" altLang="en-US" sz="3100" dirty="0" smtClean="0">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1"/>
          <p:cNvSpPr>
            <a:spLocks noGrp="1" noChangeArrowheads="1"/>
          </p:cNvSpPr>
          <p:nvPr>
            <p:ph type="ctrTitle"/>
          </p:nvPr>
        </p:nvSpPr>
        <p:spPr>
          <a:xfrm>
            <a:off x="812800" y="334963"/>
            <a:ext cx="9055100" cy="1042987"/>
          </a:xfrm>
        </p:spPr>
        <p:txBody>
          <a:bodyPr lIns="0" tIns="0" rIns="0" bIns="0"/>
          <a:lstStyle/>
          <a:p>
            <a:pPr eaLnBrk="1" hangingPunct="1">
              <a:lnSpc>
                <a:spcPct val="95000"/>
              </a:lnSpc>
            </a:pPr>
            <a:r>
              <a:rPr lang="en-US" altLang="en-US" sz="4000" b="1" smtClean="0">
                <a:solidFill>
                  <a:srgbClr val="FF0000"/>
                </a:solidFill>
                <a:latin typeface="Arial" pitchFamily="34" charset="0"/>
              </a:rPr>
              <a:t>During Advocacy Day: Meetings</a:t>
            </a:r>
          </a:p>
        </p:txBody>
      </p:sp>
      <p:sp>
        <p:nvSpPr>
          <p:cNvPr id="22532" name="Rectangle 2"/>
          <p:cNvSpPr>
            <a:spLocks noGrp="1" noChangeArrowheads="1"/>
          </p:cNvSpPr>
          <p:nvPr>
            <p:ph type="subTitle" idx="1"/>
          </p:nvPr>
        </p:nvSpPr>
        <p:spPr>
          <a:xfrm>
            <a:off x="279400" y="1447800"/>
            <a:ext cx="9309100" cy="5487988"/>
          </a:xfrm>
        </p:spPr>
        <p:txBody>
          <a:bodyPr lIns="0" tIns="0" rIns="0" bIns="0"/>
          <a:lstStyle/>
          <a:p>
            <a:pPr lvl="1" indent="-342900" algn="l" eaLnBrk="1" hangingPunct="1">
              <a:lnSpc>
                <a:spcPct val="95000"/>
              </a:lnSpc>
              <a:spcBef>
                <a:spcPct val="0"/>
              </a:spcBef>
              <a:buClr>
                <a:srgbClr val="FFFFFF"/>
              </a:buClr>
              <a:buFontTx/>
              <a:buChar char="•"/>
            </a:pPr>
            <a:r>
              <a:rPr lang="en-US" altLang="en-US" sz="2400" b="1" smtClean="0">
                <a:solidFill>
                  <a:srgbClr val="FFFFFF"/>
                </a:solidFill>
                <a:latin typeface="Arial" pitchFamily="34" charset="0"/>
                <a:cs typeface="Arial" pitchFamily="34" charset="0"/>
              </a:rPr>
              <a:t>Introduce yourself. Identify your affiliate </a:t>
            </a:r>
          </a:p>
          <a:p>
            <a:pPr lvl="1" indent="-342900" algn="l" eaLnBrk="1" hangingPunct="1">
              <a:lnSpc>
                <a:spcPct val="95000"/>
              </a:lnSpc>
              <a:spcBef>
                <a:spcPct val="0"/>
              </a:spcBef>
              <a:buClr>
                <a:srgbClr val="FFFFFF"/>
              </a:buClr>
              <a:buFontTx/>
              <a:buChar char="•"/>
            </a:pPr>
            <a:endParaRPr lang="en-US" altLang="en-US" sz="1200" b="1" smtClean="0">
              <a:solidFill>
                <a:srgbClr val="FFFFFF"/>
              </a:solidFill>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z="2400" b="1" smtClean="0">
                <a:solidFill>
                  <a:srgbClr val="FFFFFF"/>
                </a:solidFill>
                <a:latin typeface="Arial" pitchFamily="34" charset="0"/>
                <a:cs typeface="Arial" pitchFamily="34" charset="0"/>
              </a:rPr>
              <a:t>Be professional and respectful.</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z="2400" b="1" smtClean="0">
                <a:solidFill>
                  <a:srgbClr val="FFFFFF"/>
                </a:solidFill>
                <a:latin typeface="Arial" pitchFamily="34" charset="0"/>
                <a:cs typeface="Arial" pitchFamily="34" charset="0"/>
              </a:rPr>
              <a:t>Remember:</a:t>
            </a:r>
            <a:endParaRPr lang="en-US" altLang="en-US" sz="2400" b="1" smtClean="0">
              <a:latin typeface="Arial" pitchFamily="34" charset="0"/>
              <a:cs typeface="Arial" pitchFamily="34" charset="0"/>
            </a:endParaRPr>
          </a:p>
          <a:p>
            <a:pPr marL="857250" lvl="2" indent="-285750" algn="l" eaLnBrk="1" hangingPunct="1">
              <a:lnSpc>
                <a:spcPct val="95000"/>
              </a:lnSpc>
              <a:spcBef>
                <a:spcPct val="0"/>
              </a:spcBef>
              <a:buClr>
                <a:srgbClr val="FFFFFF"/>
              </a:buClr>
              <a:buSzPct val="80000"/>
              <a:buFont typeface="Courier New" pitchFamily="49" charset="0"/>
              <a:buChar char="o"/>
            </a:pPr>
            <a:r>
              <a:rPr lang="en-US" altLang="en-US" b="1" smtClean="0">
                <a:solidFill>
                  <a:srgbClr val="FFFFFF"/>
                </a:solidFill>
                <a:latin typeface="Arial" pitchFamily="34" charset="0"/>
                <a:cs typeface="Arial" pitchFamily="34" charset="0"/>
              </a:rPr>
              <a:t>Your audience is NOT your therapist.</a:t>
            </a:r>
            <a:endParaRPr lang="en-US" altLang="en-US" b="1" smtClean="0">
              <a:latin typeface="Arial" pitchFamily="34" charset="0"/>
              <a:cs typeface="Arial" pitchFamily="34" charset="0"/>
            </a:endParaRPr>
          </a:p>
          <a:p>
            <a:pPr marL="857250" lvl="2" indent="-285750" algn="l" eaLnBrk="1" hangingPunct="1">
              <a:lnSpc>
                <a:spcPct val="95000"/>
              </a:lnSpc>
              <a:spcBef>
                <a:spcPct val="0"/>
              </a:spcBef>
              <a:buClr>
                <a:srgbClr val="FFFFFF"/>
              </a:buClr>
              <a:buSzPct val="80000"/>
              <a:buFont typeface="Courier New" pitchFamily="49" charset="0"/>
              <a:buChar char="o"/>
            </a:pPr>
            <a:r>
              <a:rPr lang="en-US" altLang="en-US" b="1" smtClean="0">
                <a:solidFill>
                  <a:srgbClr val="FFFFFF"/>
                </a:solidFill>
                <a:latin typeface="Arial" pitchFamily="34" charset="0"/>
                <a:cs typeface="Arial" pitchFamily="34" charset="0"/>
              </a:rPr>
              <a:t>Hope + Aspiration = Inspiration &amp; Remembrance</a:t>
            </a:r>
            <a:endParaRPr lang="en-US" altLang="en-US" b="1" smtClean="0">
              <a:latin typeface="Arial" pitchFamily="34" charset="0"/>
              <a:cs typeface="Arial" pitchFamily="34" charset="0"/>
            </a:endParaRPr>
          </a:p>
          <a:p>
            <a:pPr marL="857250" lvl="2" indent="-285750" algn="l" eaLnBrk="1" hangingPunct="1">
              <a:lnSpc>
                <a:spcPct val="95000"/>
              </a:lnSpc>
              <a:spcBef>
                <a:spcPct val="0"/>
              </a:spcBef>
              <a:buClr>
                <a:srgbClr val="FFFFFF"/>
              </a:buClr>
              <a:buSzPct val="80000"/>
              <a:buFont typeface="Courier New" pitchFamily="49" charset="0"/>
              <a:buChar char="o"/>
            </a:pPr>
            <a:r>
              <a:rPr lang="en-US" altLang="en-US" b="1" smtClean="0">
                <a:solidFill>
                  <a:srgbClr val="FFFFFF"/>
                </a:solidFill>
                <a:latin typeface="Arial" pitchFamily="34" charset="0"/>
                <a:cs typeface="Arial" pitchFamily="34" charset="0"/>
              </a:rPr>
              <a:t>Stay brief - Have a clear purpose</a:t>
            </a:r>
            <a:endParaRPr lang="en-US" altLang="en-US" b="1" smtClean="0">
              <a:latin typeface="Arial" pitchFamily="34" charset="0"/>
              <a:cs typeface="Arial" pitchFamily="34" charset="0"/>
            </a:endParaRPr>
          </a:p>
          <a:p>
            <a:pPr marL="857250" lvl="2" indent="-285750" algn="l" eaLnBrk="1" hangingPunct="1">
              <a:lnSpc>
                <a:spcPct val="95000"/>
              </a:lnSpc>
              <a:spcBef>
                <a:spcPct val="0"/>
              </a:spcBef>
              <a:buClr>
                <a:srgbClr val="FFFFFF"/>
              </a:buClr>
              <a:buSzPct val="80000"/>
              <a:buFont typeface="Courier New" pitchFamily="49" charset="0"/>
              <a:buChar char="o"/>
            </a:pPr>
            <a:r>
              <a:rPr lang="en-US" altLang="en-US" b="1" smtClean="0">
                <a:solidFill>
                  <a:srgbClr val="FFFFFF"/>
                </a:solidFill>
                <a:latin typeface="Arial" pitchFamily="34" charset="0"/>
                <a:cs typeface="Arial" pitchFamily="34" charset="0"/>
              </a:rPr>
              <a:t>If you feel comfortable doing so, ask the legislator if they have any questions for you. </a:t>
            </a:r>
          </a:p>
          <a:p>
            <a:pPr marL="857250" lvl="2" indent="-285750" algn="l" eaLnBrk="1" hangingPunct="1">
              <a:lnSpc>
                <a:spcPct val="95000"/>
              </a:lnSpc>
              <a:spcBef>
                <a:spcPct val="0"/>
              </a:spcBef>
              <a:buClr>
                <a:srgbClr val="FFFFFF"/>
              </a:buClr>
              <a:buSzPct val="80000"/>
              <a:buFont typeface="Courier New" pitchFamily="49" charset="0"/>
              <a:buChar char="o"/>
            </a:pPr>
            <a:r>
              <a:rPr lang="en-US" altLang="en-US" b="1" smtClean="0">
                <a:solidFill>
                  <a:srgbClr val="FFFFFF"/>
                </a:solidFill>
                <a:latin typeface="Arial" pitchFamily="34" charset="0"/>
                <a:cs typeface="Arial" pitchFamily="34" charset="0"/>
              </a:rPr>
              <a:t>Do not guess answers - Refer to NAMI Maryland</a:t>
            </a:r>
            <a:endParaRPr lang="en-US" altLang="en-US" b="1" smtClean="0">
              <a:latin typeface="Arial" pitchFamily="34" charset="0"/>
              <a:cs typeface="Arial" pitchFamily="34" charset="0"/>
            </a:endParaRPr>
          </a:p>
          <a:p>
            <a:pPr marL="857250" lvl="2" indent="-285750" algn="l" eaLnBrk="1" hangingPunct="1">
              <a:lnSpc>
                <a:spcPct val="95000"/>
              </a:lnSpc>
              <a:spcBef>
                <a:spcPct val="0"/>
              </a:spcBef>
              <a:buClr>
                <a:srgbClr val="FFFFFF"/>
              </a:buClr>
              <a:buSzPct val="80000"/>
              <a:buFont typeface="Courier New" pitchFamily="49" charset="0"/>
              <a:buChar char="o"/>
            </a:pPr>
            <a:endParaRPr lang="en-US" altLang="en-US" b="1" smtClean="0">
              <a:latin typeface="Arial" pitchFamily="34" charset="0"/>
              <a:cs typeface="Arial" pitchFamily="34" charset="0"/>
            </a:endParaRPr>
          </a:p>
          <a:p>
            <a:pPr marL="857250" lvl="2" indent="-285750" algn="l" eaLnBrk="1" hangingPunct="1">
              <a:lnSpc>
                <a:spcPct val="95000"/>
              </a:lnSpc>
              <a:spcBef>
                <a:spcPct val="0"/>
              </a:spcBef>
              <a:buClr>
                <a:srgbClr val="FFFFFF"/>
              </a:buClr>
              <a:buSzPct val="80000"/>
              <a:buFont typeface="Courier New" pitchFamily="49" charset="0"/>
              <a:buChar char="o"/>
            </a:pPr>
            <a:endParaRPr lang="en-US" altLang="en-US" b="1" smtClean="0">
              <a:solidFill>
                <a:srgbClr val="FFFF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txBox="1">
            <a:spLocks noChangeArrowheads="1"/>
          </p:cNvSpPr>
          <p:nvPr/>
        </p:nvSpPr>
        <p:spPr>
          <a:xfrm>
            <a:off x="796925" y="623888"/>
            <a:ext cx="9055100" cy="2500312"/>
          </a:xfrm>
          <a:prstGeom prst="rect">
            <a:avLst/>
          </a:prstGeom>
        </p:spPr>
        <p:txBody>
          <a:bodyPr lIns="0" tIns="0" rIns="0" bIns="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lnSpc>
                <a:spcPct val="95000"/>
              </a:lnSpc>
              <a:defRPr/>
            </a:pPr>
            <a:r>
              <a:rPr lang="en-US" altLang="en-US" sz="4000" b="1" kern="0" dirty="0" smtClean="0">
                <a:solidFill>
                  <a:srgbClr val="FF0000"/>
                </a:solidFill>
                <a:latin typeface="Arial" pitchFamily="34" charset="0"/>
              </a:rPr>
              <a:t>During Advocacy Day: Meetings</a:t>
            </a:r>
          </a:p>
        </p:txBody>
      </p:sp>
      <p:sp>
        <p:nvSpPr>
          <p:cNvPr id="23556" name="Rectangle 4"/>
          <p:cNvSpPr>
            <a:spLocks noChangeArrowheads="1"/>
          </p:cNvSpPr>
          <p:nvPr/>
        </p:nvSpPr>
        <p:spPr bwMode="auto">
          <a:xfrm>
            <a:off x="-341313" y="1382713"/>
            <a:ext cx="9982201"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indent="-342900" eaLnBrk="0" hangingPunct="0">
              <a:defRPr sz="2400">
                <a:solidFill>
                  <a:schemeClr val="tx1"/>
                </a:solidFill>
                <a:latin typeface="Times New Roman" pitchFamily="18" charset="0"/>
              </a:defRPr>
            </a:lvl3pPr>
            <a:lvl4pPr marL="1314450" indent="-28575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eaLnBrk="1" hangingPunct="1">
              <a:lnSpc>
                <a:spcPct val="95000"/>
              </a:lnSpc>
              <a:buClr>
                <a:srgbClr val="FFFFFF"/>
              </a:buClr>
              <a:buSzPct val="80000"/>
              <a:buFont typeface="Arial" pitchFamily="34" charset="0"/>
              <a:buChar char="•"/>
            </a:pPr>
            <a:r>
              <a:rPr lang="en-US" altLang="en-US" sz="2200" b="1">
                <a:solidFill>
                  <a:srgbClr val="FFFFFF"/>
                </a:solidFill>
                <a:latin typeface="Arial" pitchFamily="34" charset="0"/>
                <a:cs typeface="Arial" pitchFamily="34" charset="0"/>
              </a:rPr>
              <a:t>Repeat the “One Message”: </a:t>
            </a:r>
          </a:p>
          <a:p>
            <a:pPr lvl="3" eaLnBrk="1" hangingPunct="1">
              <a:lnSpc>
                <a:spcPct val="95000"/>
              </a:lnSpc>
              <a:buClr>
                <a:srgbClr val="FFFFFF"/>
              </a:buClr>
              <a:buSzPct val="80000"/>
              <a:buFont typeface="Courier New" pitchFamily="49" charset="0"/>
              <a:buChar char="o"/>
            </a:pPr>
            <a:r>
              <a:rPr lang="en-US" altLang="en-US" sz="2200" b="1">
                <a:solidFill>
                  <a:srgbClr val="FFFFFF"/>
                </a:solidFill>
                <a:latin typeface="Arial" pitchFamily="34" charset="0"/>
                <a:cs typeface="Arial" pitchFamily="34" charset="0"/>
              </a:rPr>
              <a:t>Increasing access to timely and effective mental health services save lives and money; Invest in the future of our community and preserve the hope of recovery. </a:t>
            </a:r>
            <a:r>
              <a:rPr lang="en-US" altLang="en-US" sz="2200" b="1">
                <a:solidFill>
                  <a:srgbClr val="FF0000"/>
                </a:solidFill>
                <a:latin typeface="Arial" pitchFamily="34" charset="0"/>
                <a:cs typeface="Arial" pitchFamily="34" charset="0"/>
              </a:rPr>
              <a:t>Keep the Door Open! </a:t>
            </a:r>
          </a:p>
          <a:p>
            <a:pPr lvl="3" eaLnBrk="1" hangingPunct="1">
              <a:lnSpc>
                <a:spcPct val="95000"/>
              </a:lnSpc>
              <a:buClr>
                <a:srgbClr val="FFFFFF"/>
              </a:buClr>
              <a:buSzPct val="80000"/>
              <a:buFont typeface="Courier New" pitchFamily="49" charset="0"/>
              <a:buChar char="o"/>
            </a:pPr>
            <a:r>
              <a:rPr lang="en-US" altLang="en-US" sz="2200" b="1">
                <a:latin typeface="Arial" pitchFamily="34" charset="0"/>
                <a:cs typeface="Arial" pitchFamily="34" charset="0"/>
              </a:rPr>
              <a:t>When patients face unnecessary burdens to obtain their medication it can lead to costly in-patient hospitalization and/or emergency room visits. The Continuity of Care bill will help keep Marylanders healthy, leading productive lives, by providing stable and consistent care. </a:t>
            </a:r>
            <a:r>
              <a:rPr lang="en-US" altLang="en-US" sz="2200" b="1" i="1">
                <a:solidFill>
                  <a:srgbClr val="FF0000"/>
                </a:solidFill>
                <a:latin typeface="Arial" pitchFamily="34" charset="0"/>
                <a:cs typeface="Arial" pitchFamily="34" charset="0"/>
              </a:rPr>
              <a:t>This is unacceptable! Health Insurers must honor their contract with Patients!</a:t>
            </a:r>
            <a:r>
              <a:rPr lang="en-US" altLang="en-US" sz="2200" b="1">
                <a:latin typeface="Arial" pitchFamily="34" charset="0"/>
                <a:cs typeface="Arial" pitchFamily="34" charset="0"/>
              </a:rPr>
              <a:t> </a:t>
            </a:r>
          </a:p>
          <a:p>
            <a:pPr lvl="3" eaLnBrk="1" hangingPunct="1">
              <a:lnSpc>
                <a:spcPct val="95000"/>
              </a:lnSpc>
              <a:buClr>
                <a:srgbClr val="FFFFFF"/>
              </a:buClr>
              <a:buSzPct val="80000"/>
              <a:buFont typeface="Courier New" pitchFamily="49" charset="0"/>
              <a:buChar char="o"/>
            </a:pPr>
            <a:endParaRPr lang="en-US" altLang="en-US" sz="2200" b="1">
              <a:latin typeface="Arial" pitchFamily="34" charset="0"/>
              <a:cs typeface="Arial" pitchFamily="34" charset="0"/>
            </a:endParaRPr>
          </a:p>
          <a:p>
            <a:pPr lvl="2" eaLnBrk="1" hangingPunct="1">
              <a:lnSpc>
                <a:spcPct val="95000"/>
              </a:lnSpc>
              <a:buClr>
                <a:srgbClr val="FFFFFF"/>
              </a:buClr>
              <a:buFont typeface="Arial" pitchFamily="34" charset="0"/>
              <a:buChar char="•"/>
            </a:pPr>
            <a:r>
              <a:rPr lang="en-US" altLang="en-US" sz="2200" b="1">
                <a:solidFill>
                  <a:srgbClr val="FFFFFF"/>
                </a:solidFill>
                <a:latin typeface="Arial" pitchFamily="34" charset="0"/>
                <a:cs typeface="Arial" pitchFamily="34" charset="0"/>
              </a:rPr>
              <a:t>Give the legislator the folder of NAMI Maryland materials.</a:t>
            </a:r>
            <a:endParaRPr lang="en-US" altLang="en-US" sz="22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1"/>
          <p:cNvSpPr>
            <a:spLocks noGrp="1" noChangeArrowheads="1"/>
          </p:cNvSpPr>
          <p:nvPr>
            <p:ph type="ctrTitle"/>
          </p:nvPr>
        </p:nvSpPr>
        <p:spPr>
          <a:xfrm>
            <a:off x="431800" y="381000"/>
            <a:ext cx="9055100" cy="990600"/>
          </a:xfrm>
        </p:spPr>
        <p:txBody>
          <a:bodyPr lIns="0" tIns="0" rIns="0" bIns="0"/>
          <a:lstStyle/>
          <a:p>
            <a:pPr eaLnBrk="1" hangingPunct="1">
              <a:lnSpc>
                <a:spcPct val="95000"/>
              </a:lnSpc>
            </a:pPr>
            <a:r>
              <a:rPr lang="en-US" altLang="en-US" sz="4000" b="1" smtClean="0">
                <a:solidFill>
                  <a:srgbClr val="FF0000"/>
                </a:solidFill>
                <a:latin typeface="Arial" pitchFamily="34" charset="0"/>
              </a:rPr>
              <a:t>After Advocacy Day</a:t>
            </a:r>
          </a:p>
        </p:txBody>
      </p:sp>
      <p:sp>
        <p:nvSpPr>
          <p:cNvPr id="17412" name="Rectangle 2"/>
          <p:cNvSpPr>
            <a:spLocks noGrp="1" noChangeArrowheads="1"/>
          </p:cNvSpPr>
          <p:nvPr>
            <p:ph type="subTitle" idx="1"/>
          </p:nvPr>
        </p:nvSpPr>
        <p:spPr>
          <a:xfrm>
            <a:off x="431800" y="1295400"/>
            <a:ext cx="9055100" cy="4217988"/>
          </a:xfrm>
        </p:spPr>
        <p:txBody>
          <a:bodyPr lIns="0" tIns="0" rIns="0" bIns="0"/>
          <a:lstStyle/>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Please fill out and leave your feedback form for NAMI Maryland. We will provide a form for you to complete during/after each visit you make. </a:t>
            </a:r>
          </a:p>
          <a:p>
            <a:pPr marL="114300" lvl="1" algn="l" eaLnBrk="1" hangingPunct="1">
              <a:lnSpc>
                <a:spcPct val="95000"/>
              </a:lnSpc>
              <a:spcBef>
                <a:spcPct val="0"/>
              </a:spcBef>
              <a:buClr>
                <a:srgbClr val="FFFFFF"/>
              </a:buClr>
              <a:defRPr/>
            </a:pPr>
            <a:endParaRPr lang="en-US" altLang="en-US" sz="12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Thank your legislator! Send an email or (even better) a handwritten note of thanks to your legislator. This is a second chance to remind them of the </a:t>
            </a:r>
            <a:r>
              <a:rPr lang="en-US" altLang="en-US" sz="2400" b="1" dirty="0" smtClean="0">
                <a:solidFill>
                  <a:srgbClr val="FF0000"/>
                </a:solidFill>
                <a:latin typeface="Arial" panose="020B0604020202020204" pitchFamily="34" charset="0"/>
                <a:cs typeface="Arial" panose="020B0604020202020204" pitchFamily="34" charset="0"/>
              </a:rPr>
              <a:t>“One Message” </a:t>
            </a:r>
            <a:r>
              <a:rPr lang="en-US" altLang="en-US" sz="2400" b="1" dirty="0" smtClean="0">
                <a:solidFill>
                  <a:srgbClr val="FFFFFF"/>
                </a:solidFill>
                <a:latin typeface="Arial" panose="020B0604020202020204" pitchFamily="34" charset="0"/>
                <a:cs typeface="Arial" panose="020B0604020202020204" pitchFamily="34" charset="0"/>
              </a:rPr>
              <a:t>and why they should support individuals impacted by mental illness.</a:t>
            </a:r>
          </a:p>
          <a:p>
            <a:pPr lvl="1" indent="-342900" algn="l" eaLnBrk="1" hangingPunct="1">
              <a:lnSpc>
                <a:spcPct val="95000"/>
              </a:lnSpc>
              <a:spcBef>
                <a:spcPct val="0"/>
              </a:spcBef>
              <a:buClr>
                <a:srgbClr val="FFFFFF"/>
              </a:buClr>
              <a:buFontTx/>
              <a:buChar char="•"/>
              <a:defRPr/>
            </a:pPr>
            <a:endParaRPr lang="en-US" altLang="en-US" sz="12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Join NAMI Maryland’s Advocacy Alert Network to stay abreast of the latest legislative news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560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1"/>
          <p:cNvSpPr>
            <a:spLocks noGrp="1" noChangeArrowheads="1"/>
          </p:cNvSpPr>
          <p:nvPr>
            <p:ph type="ctrTitle"/>
          </p:nvPr>
        </p:nvSpPr>
        <p:spPr>
          <a:xfrm>
            <a:off x="203200" y="381000"/>
            <a:ext cx="9055100" cy="1066800"/>
          </a:xfrm>
        </p:spPr>
        <p:txBody>
          <a:bodyPr lIns="0" tIns="0" rIns="0" bIns="0"/>
          <a:lstStyle/>
          <a:p>
            <a:pPr eaLnBrk="1" hangingPunct="1">
              <a:lnSpc>
                <a:spcPct val="95000"/>
              </a:lnSpc>
              <a:defRPr/>
            </a:pPr>
            <a:r>
              <a:rPr lang="en-US" altLang="en-US" sz="4000" b="1" dirty="0" smtClean="0">
                <a:solidFill>
                  <a:srgbClr val="FF0000"/>
                </a:solidFill>
                <a:latin typeface="+mn-lt"/>
              </a:rPr>
              <a:t>The County Level</a:t>
            </a:r>
          </a:p>
        </p:txBody>
      </p:sp>
      <p:sp>
        <p:nvSpPr>
          <p:cNvPr id="18436" name="Rectangle 2"/>
          <p:cNvSpPr>
            <a:spLocks noGrp="1" noChangeArrowheads="1"/>
          </p:cNvSpPr>
          <p:nvPr>
            <p:ph type="subTitle" idx="1"/>
          </p:nvPr>
        </p:nvSpPr>
        <p:spPr>
          <a:xfrm>
            <a:off x="279400" y="1371600"/>
            <a:ext cx="9055100" cy="4810125"/>
          </a:xfrm>
        </p:spPr>
        <p:txBody>
          <a:bodyPr lIns="0" tIns="0" rIns="0" bIns="0"/>
          <a:lstStyle/>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Your local NAMI affiliate will be in contact with you to discuss how you can help at the local level.</a:t>
            </a:r>
          </a:p>
          <a:p>
            <a:pPr marL="114300" lvl="1" algn="l" eaLnBrk="1" hangingPunct="1">
              <a:lnSpc>
                <a:spcPct val="95000"/>
              </a:lnSpc>
              <a:spcBef>
                <a:spcPct val="0"/>
              </a:spcBef>
              <a:buClr>
                <a:srgbClr val="FFFFFF"/>
              </a:buClr>
              <a:defRPr/>
            </a:pPr>
            <a:endParaRPr lang="en-US" altLang="en-US" sz="16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County budgets and legislation generally lag a month or so behind the state timeline.</a:t>
            </a:r>
          </a:p>
          <a:p>
            <a:pPr marL="114300" lvl="1" algn="l" eaLnBrk="1" hangingPunct="1">
              <a:lnSpc>
                <a:spcPct val="95000"/>
              </a:lnSpc>
              <a:spcBef>
                <a:spcPct val="0"/>
              </a:spcBef>
              <a:buClr>
                <a:srgbClr val="FFFFFF"/>
              </a:buClr>
              <a:defRPr/>
            </a:pPr>
            <a:endParaRPr lang="en-US" altLang="en-US" sz="16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County level support can be critical to ensuring the local mental health services remain effective and accessible.</a:t>
            </a:r>
          </a:p>
          <a:p>
            <a:pPr lvl="1" indent="-342900" algn="l" eaLnBrk="1" hangingPunct="1">
              <a:lnSpc>
                <a:spcPct val="95000"/>
              </a:lnSpc>
              <a:spcBef>
                <a:spcPct val="0"/>
              </a:spcBef>
              <a:buClr>
                <a:srgbClr val="FFFFFF"/>
              </a:buClr>
              <a:buFontTx/>
              <a:buChar char="•"/>
              <a:defRPr/>
            </a:pPr>
            <a:endParaRPr lang="en-US" altLang="en-US" sz="2000" b="1" dirty="0">
              <a:solidFill>
                <a:srgbClr val="FFFFFF"/>
              </a:solidFill>
              <a:latin typeface="Arial" panose="020B0604020202020204" pitchFamily="34" charset="0"/>
              <a:cs typeface="Arial" panose="020B0604020202020204" pitchFamily="34" charset="0"/>
            </a:endParaRPr>
          </a:p>
          <a:p>
            <a:pPr marL="114300" lvl="1" eaLnBrk="1" hangingPunct="1">
              <a:lnSpc>
                <a:spcPct val="95000"/>
              </a:lnSpc>
              <a:spcBef>
                <a:spcPct val="0"/>
              </a:spcBef>
              <a:buClr>
                <a:srgbClr val="FFFFFF"/>
              </a:buClr>
              <a:defRPr/>
            </a:pPr>
            <a:r>
              <a:rPr lang="en-US" altLang="en-US" sz="4000" b="1" dirty="0" smtClean="0">
                <a:solidFill>
                  <a:srgbClr val="FF0000"/>
                </a:solidFill>
                <a:latin typeface="Arial" panose="020B0604020202020204" pitchFamily="34" charset="0"/>
                <a:cs typeface="Arial" panose="020B0604020202020204" pitchFamily="34" charset="0"/>
              </a:rPr>
              <a:t>Federal Legislation</a:t>
            </a:r>
          </a:p>
          <a:p>
            <a:pPr marL="114300" lvl="1" eaLnBrk="1" hangingPunct="1">
              <a:lnSpc>
                <a:spcPct val="95000"/>
              </a:lnSpc>
              <a:spcBef>
                <a:spcPct val="0"/>
              </a:spcBef>
              <a:buClr>
                <a:srgbClr val="FFFFFF"/>
              </a:buClr>
              <a:defRPr/>
            </a:pPr>
            <a:endParaRPr lang="en-US" altLang="en-US" sz="1600" b="1" dirty="0">
              <a:solidFill>
                <a:srgbClr val="FFFFFF"/>
              </a:solidFill>
              <a:latin typeface="Arial" panose="020B0604020202020204" pitchFamily="34" charset="0"/>
              <a:cs typeface="Arial" panose="020B0604020202020204" pitchFamily="34" charset="0"/>
            </a:endParaRPr>
          </a:p>
          <a:p>
            <a:pPr marL="685800" lvl="1" indent="-571500" algn="l" eaLnBrk="1" hangingPunct="1">
              <a:lnSpc>
                <a:spcPct val="95000"/>
              </a:lnSpc>
              <a:spcBef>
                <a:spcPct val="0"/>
              </a:spcBef>
              <a:buClr>
                <a:srgbClr val="FFFFFF"/>
              </a:buClr>
              <a:buFont typeface="Arial" panose="020B0604020202020204" pitchFamily="34" charset="0"/>
              <a:buChar char="•"/>
              <a:defRPr/>
            </a:pPr>
            <a:r>
              <a:rPr lang="en-US" altLang="en-US" sz="2400" b="1" dirty="0" smtClean="0">
                <a:solidFill>
                  <a:srgbClr val="FFFFFF"/>
                </a:solidFill>
                <a:latin typeface="Arial" panose="020B0604020202020204" pitchFamily="34" charset="0"/>
                <a:cs typeface="Arial" panose="020B0604020202020204" pitchFamily="34" charset="0"/>
              </a:rPr>
              <a:t>Visit </a:t>
            </a:r>
            <a:r>
              <a:rPr lang="en-US" altLang="en-US" sz="2400" b="1" dirty="0" smtClean="0">
                <a:solidFill>
                  <a:srgbClr val="FFFFFF"/>
                </a:solidFill>
                <a:latin typeface="Arial" panose="020B0604020202020204" pitchFamily="34" charset="0"/>
                <a:cs typeface="Arial" panose="020B0604020202020204" pitchFamily="34" charset="0"/>
                <a:hlinkClick r:id="rId3"/>
              </a:rPr>
              <a:t>www.nami.org</a:t>
            </a:r>
            <a:r>
              <a:rPr lang="en-US" altLang="en-US" sz="2400" b="1" dirty="0" smtClean="0">
                <a:solidFill>
                  <a:srgbClr val="FFFFFF"/>
                </a:solidFill>
                <a:latin typeface="Arial" panose="020B0604020202020204" pitchFamily="34" charset="0"/>
                <a:cs typeface="Arial" panose="020B0604020202020204" pitchFamily="34" charset="0"/>
              </a:rPr>
              <a:t> and sign up for alerts. Several bills are moving through Congress to address the urgent need for mental health care reform. </a:t>
            </a:r>
            <a:r>
              <a:rPr lang="en-US" altLang="en-US" sz="2400" b="1" dirty="0" smtClean="0">
                <a:solidFill>
                  <a:srgbClr val="FF0000"/>
                </a:solidFill>
                <a:latin typeface="Arial" panose="020B0604020202020204" pitchFamily="34" charset="0"/>
                <a:cs typeface="Arial" panose="020B0604020202020204" pitchFamily="34" charset="0"/>
              </a:rPr>
              <a:t>(While you are there take the </a:t>
            </a:r>
            <a:r>
              <a:rPr lang="en-US" sz="2400" b="1" dirty="0" smtClean="0">
                <a:solidFill>
                  <a:srgbClr val="FF0000"/>
                </a:solidFill>
                <a:latin typeface="Arial" panose="020B0604020202020204" pitchFamily="34" charset="0"/>
                <a:cs typeface="Arial" panose="020B0604020202020204" pitchFamily="34" charset="0"/>
              </a:rPr>
              <a:t>stigma</a:t>
            </a:r>
            <a:r>
              <a:rPr lang="en-US" sz="2400" b="1" i="1" dirty="0" smtClean="0">
                <a:solidFill>
                  <a:srgbClr val="FF0000"/>
                </a:solidFill>
                <a:latin typeface="Arial" panose="020B0604020202020204" pitchFamily="34" charset="0"/>
                <a:cs typeface="Arial" panose="020B0604020202020204" pitchFamily="34" charset="0"/>
              </a:rPr>
              <a:t>free</a:t>
            </a:r>
            <a:r>
              <a:rPr lang="en-US" sz="2400" b="1" dirty="0" smtClean="0">
                <a:solidFill>
                  <a:srgbClr val="FF0000"/>
                </a:solidFill>
                <a:latin typeface="Arial" panose="020B0604020202020204" pitchFamily="34" charset="0"/>
                <a:cs typeface="Arial" panose="020B0604020202020204" pitchFamily="34" charset="0"/>
              </a:rPr>
              <a:t> pledge)</a:t>
            </a:r>
            <a:endParaRPr lang="en-US" altLang="en-US" sz="2400" b="1" dirty="0" smtClean="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66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1"/>
          <p:cNvSpPr>
            <a:spLocks noGrp="1" noChangeArrowheads="1"/>
          </p:cNvSpPr>
          <p:nvPr>
            <p:ph type="ctrTitle"/>
          </p:nvPr>
        </p:nvSpPr>
        <p:spPr>
          <a:xfrm>
            <a:off x="279400" y="338138"/>
            <a:ext cx="9055100" cy="990600"/>
          </a:xfrm>
        </p:spPr>
        <p:txBody>
          <a:bodyPr lIns="0" tIns="0" rIns="0" bIns="0"/>
          <a:lstStyle/>
          <a:p>
            <a:pPr eaLnBrk="1" hangingPunct="1">
              <a:lnSpc>
                <a:spcPct val="95000"/>
              </a:lnSpc>
            </a:pPr>
            <a:r>
              <a:rPr lang="en-US" altLang="en-US" sz="4000" b="1" smtClean="0">
                <a:solidFill>
                  <a:srgbClr val="FF0000"/>
                </a:solidFill>
                <a:latin typeface="Arial" pitchFamily="34" charset="0"/>
                <a:cs typeface="Arial" pitchFamily="34" charset="0"/>
              </a:rPr>
              <a:t>Crucial Resources</a:t>
            </a:r>
          </a:p>
        </p:txBody>
      </p:sp>
      <p:sp>
        <p:nvSpPr>
          <p:cNvPr id="26628" name="Rectangle 2"/>
          <p:cNvSpPr>
            <a:spLocks noGrp="1" noChangeArrowheads="1"/>
          </p:cNvSpPr>
          <p:nvPr>
            <p:ph type="subTitle" idx="1"/>
          </p:nvPr>
        </p:nvSpPr>
        <p:spPr>
          <a:xfrm>
            <a:off x="466725" y="1371600"/>
            <a:ext cx="9224963" cy="5064125"/>
          </a:xfrm>
        </p:spPr>
        <p:txBody>
          <a:bodyPr lIns="0" tIns="0" rIns="0" bIns="0"/>
          <a:lstStyle/>
          <a:p>
            <a:pPr lvl="1" indent="-342900" algn="l" eaLnBrk="1" hangingPunct="1">
              <a:lnSpc>
                <a:spcPct val="95000"/>
              </a:lnSpc>
              <a:spcBef>
                <a:spcPct val="0"/>
              </a:spcBef>
              <a:buClr>
                <a:srgbClr val="FFFFFF"/>
              </a:buClr>
              <a:buFontTx/>
              <a:buChar char="•"/>
            </a:pPr>
            <a:r>
              <a:rPr lang="en-US" altLang="en-US" b="1" smtClean="0">
                <a:solidFill>
                  <a:srgbClr val="FFFFFF"/>
                </a:solidFill>
                <a:latin typeface="Arial" pitchFamily="34" charset="0"/>
                <a:cs typeface="Arial" pitchFamily="34" charset="0"/>
              </a:rPr>
              <a:t>Find Your Legislator (</a:t>
            </a:r>
            <a:r>
              <a:rPr lang="en-US" altLang="en-US" b="1" smtClean="0">
                <a:solidFill>
                  <a:srgbClr val="FFFFFF"/>
                </a:solidFill>
                <a:latin typeface="Arial" pitchFamily="34" charset="0"/>
                <a:cs typeface="Arial" pitchFamily="34" charset="0"/>
                <a:hlinkClick r:id="rId3"/>
              </a:rPr>
              <a:t>http://mgaleg.maryland.gov</a:t>
            </a:r>
            <a:r>
              <a:rPr lang="en-US" altLang="en-US" b="1" smtClean="0">
                <a:solidFill>
                  <a:srgbClr val="FFFFFF"/>
                </a:solidFill>
                <a:latin typeface="Arial" pitchFamily="34" charset="0"/>
                <a:cs typeface="Arial" pitchFamily="34" charset="0"/>
              </a:rPr>
              <a:t>)</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b="1" smtClean="0">
                <a:solidFill>
                  <a:srgbClr val="FFFFFF"/>
                </a:solidFill>
                <a:latin typeface="Arial" pitchFamily="34" charset="0"/>
                <a:cs typeface="Arial" pitchFamily="34" charset="0"/>
              </a:rPr>
              <a:t>Research Your Legislator</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b="1" smtClean="0">
                <a:solidFill>
                  <a:srgbClr val="FFFFFF"/>
                </a:solidFill>
                <a:latin typeface="Arial" pitchFamily="34" charset="0"/>
                <a:cs typeface="Arial" pitchFamily="34" charset="0"/>
              </a:rPr>
              <a:t>Telling Your Story Worksheet (</a:t>
            </a:r>
            <a:r>
              <a:rPr lang="en-US" altLang="en-US" b="1" smtClean="0">
                <a:solidFill>
                  <a:srgbClr val="FFFFFF"/>
                </a:solidFill>
                <a:latin typeface="Arial" pitchFamily="34" charset="0"/>
                <a:cs typeface="Arial" pitchFamily="34" charset="0"/>
                <a:hlinkClick r:id="rId4"/>
              </a:rPr>
              <a:t>www.namimd.org</a:t>
            </a:r>
            <a:r>
              <a:rPr lang="en-US" altLang="en-US" b="1" smtClean="0">
                <a:solidFill>
                  <a:srgbClr val="FFFFFF"/>
                </a:solidFill>
                <a:latin typeface="Arial" pitchFamily="34" charset="0"/>
                <a:cs typeface="Arial" pitchFamily="34" charset="0"/>
              </a:rPr>
              <a:t> under the Advocacy page)</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b="1" smtClean="0">
                <a:solidFill>
                  <a:srgbClr val="FFFFFF"/>
                </a:solidFill>
                <a:latin typeface="Arial" pitchFamily="34" charset="0"/>
                <a:cs typeface="Arial" pitchFamily="34" charset="0"/>
              </a:rPr>
              <a:t>NAMI: State Advocacy (</a:t>
            </a:r>
            <a:r>
              <a:rPr lang="en-US" altLang="en-US" b="1" u="sng" smtClean="0">
                <a:solidFill>
                  <a:srgbClr val="FFCC00"/>
                </a:solidFill>
                <a:latin typeface="Arial" pitchFamily="34" charset="0"/>
                <a:cs typeface="Arial" pitchFamily="34" charset="0"/>
                <a:hlinkClick r:id="rId5"/>
              </a:rPr>
              <a:t>www.nami.org/stateadvocacy</a:t>
            </a:r>
            <a:r>
              <a:rPr lang="en-US" altLang="en-US" b="1" smtClean="0">
                <a:solidFill>
                  <a:srgbClr val="FFFFFF"/>
                </a:solidFill>
                <a:latin typeface="Arial" pitchFamily="34" charset="0"/>
                <a:cs typeface="Arial" pitchFamily="34" charset="0"/>
              </a:rPr>
              <a:t>)</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b="1" smtClean="0">
                <a:solidFill>
                  <a:srgbClr val="FFFFFF"/>
                </a:solidFill>
                <a:latin typeface="Arial" pitchFamily="34" charset="0"/>
                <a:cs typeface="Arial" pitchFamily="34" charset="0"/>
              </a:rPr>
              <a:t>NAMI Maryland (</a:t>
            </a:r>
            <a:r>
              <a:rPr lang="en-US" altLang="en-US" b="1" u="sng" smtClean="0">
                <a:solidFill>
                  <a:srgbClr val="FFCC00"/>
                </a:solidFill>
                <a:latin typeface="Arial" pitchFamily="34" charset="0"/>
                <a:cs typeface="Arial" pitchFamily="34" charset="0"/>
                <a:hlinkClick r:id="rId4"/>
              </a:rPr>
              <a:t>www.namimd.org</a:t>
            </a:r>
            <a:r>
              <a:rPr lang="en-US" altLang="en-US" b="1" smtClean="0">
                <a:solidFill>
                  <a:srgbClr val="FFFFFF"/>
                </a:solidFill>
                <a:latin typeface="Arial" pitchFamily="34" charset="0"/>
                <a:cs typeface="Arial" pitchFamily="34" charset="0"/>
              </a:rPr>
              <a:t>)</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b="1" smtClean="0">
                <a:solidFill>
                  <a:srgbClr val="FFFFFF"/>
                </a:solidFill>
                <a:latin typeface="Arial" pitchFamily="34" charset="0"/>
                <a:cs typeface="Arial" pitchFamily="34" charset="0"/>
              </a:rPr>
              <a:t>Your local NAMI affiliate (</a:t>
            </a:r>
            <a:r>
              <a:rPr lang="en-US" altLang="en-US" b="1" smtClean="0">
                <a:solidFill>
                  <a:srgbClr val="FFFFFF"/>
                </a:solidFill>
                <a:latin typeface="Arial" pitchFamily="34" charset="0"/>
                <a:cs typeface="Arial" pitchFamily="34" charset="0"/>
                <a:hlinkClick r:id="rId4"/>
              </a:rPr>
              <a:t>www.namimd.org</a:t>
            </a:r>
            <a:r>
              <a:rPr lang="en-US" altLang="en-US" b="1" smtClean="0">
                <a:solidFill>
                  <a:srgbClr val="FFFFFF"/>
                </a:solidFill>
                <a:latin typeface="Arial" pitchFamily="34" charset="0"/>
                <a:cs typeface="Arial" pitchFamily="34" charset="0"/>
              </a:rPr>
              <a:t> under the About NAMI page)</a:t>
            </a:r>
            <a:endParaRPr lang="en-US" altLang="en-US"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endParaRPr lang="en-US" altLang="en-US" b="1" smtClean="0">
              <a:solidFill>
                <a:srgbClr val="FFFFFF"/>
              </a:solidFill>
              <a:latin typeface="Arial" pitchFamily="34" charset="0"/>
              <a:cs typeface="Arial" pitchFamily="34" charset="0"/>
            </a:endParaRPr>
          </a:p>
          <a:p>
            <a:pPr eaLnBrk="1" hangingPunct="1">
              <a:lnSpc>
                <a:spcPct val="95000"/>
              </a:lnSpc>
              <a:spcBef>
                <a:spcPct val="0"/>
              </a:spcBef>
            </a:pPr>
            <a:r>
              <a:rPr lang="en-US" altLang="en-US" sz="2000" b="1" smtClean="0">
                <a:solidFill>
                  <a:srgbClr val="FF0000"/>
                </a:solidFill>
                <a:latin typeface="Arial" pitchFamily="34" charset="0"/>
                <a:cs typeface="Arial" pitchFamily="34" charset="0"/>
              </a:rPr>
              <a:t>You can always call NAMI Maryland or your local NAMI affiliate for assistance. Don’t be afraid of contacting us – we’re here to help!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1"/>
          <p:cNvSpPr>
            <a:spLocks noGrp="1" noChangeArrowheads="1"/>
          </p:cNvSpPr>
          <p:nvPr>
            <p:ph type="ctrTitle"/>
          </p:nvPr>
        </p:nvSpPr>
        <p:spPr>
          <a:xfrm>
            <a:off x="660400" y="381000"/>
            <a:ext cx="5670550" cy="990600"/>
          </a:xfrm>
        </p:spPr>
        <p:txBody>
          <a:bodyPr lIns="0" tIns="0" rIns="0" bIns="0"/>
          <a:lstStyle/>
          <a:p>
            <a:pPr algn="l" eaLnBrk="1" hangingPunct="1">
              <a:lnSpc>
                <a:spcPct val="95000"/>
              </a:lnSpc>
            </a:pPr>
            <a:r>
              <a:rPr lang="en-US" altLang="en-US" sz="4900" b="1" smtClean="0">
                <a:solidFill>
                  <a:srgbClr val="FF0000"/>
                </a:solidFill>
                <a:latin typeface="Arial" pitchFamily="34" charset="0"/>
                <a:cs typeface="Arial" pitchFamily="34" charset="0"/>
              </a:rPr>
              <a:t>Any Questions?</a:t>
            </a:r>
          </a:p>
        </p:txBody>
      </p:sp>
      <p:sp>
        <p:nvSpPr>
          <p:cNvPr id="27652" name="Rectangle 2"/>
          <p:cNvSpPr>
            <a:spLocks noGrp="1" noChangeArrowheads="1"/>
          </p:cNvSpPr>
          <p:nvPr>
            <p:ph type="subTitle" idx="1"/>
          </p:nvPr>
        </p:nvSpPr>
        <p:spPr>
          <a:xfrm>
            <a:off x="317500" y="1447800"/>
            <a:ext cx="9525000" cy="5064125"/>
          </a:xfrm>
        </p:spPr>
        <p:txBody>
          <a:bodyPr lIns="0" tIns="0" rIns="0" bIns="0"/>
          <a:lstStyle/>
          <a:p>
            <a:pPr lvl="1" indent="-342900" algn="l" eaLnBrk="1" hangingPunct="1">
              <a:lnSpc>
                <a:spcPct val="95000"/>
              </a:lnSpc>
              <a:spcBef>
                <a:spcPct val="0"/>
              </a:spcBef>
              <a:buClr>
                <a:srgbClr val="FFFFFF"/>
              </a:buClr>
              <a:buFontTx/>
              <a:buChar char="•"/>
            </a:pPr>
            <a:r>
              <a:rPr lang="en-US" altLang="en-US" smtClean="0">
                <a:solidFill>
                  <a:srgbClr val="FFFFFF"/>
                </a:solidFill>
                <a:latin typeface="Arial" pitchFamily="34" charset="0"/>
                <a:cs typeface="Arial" pitchFamily="34" charset="0"/>
              </a:rPr>
              <a:t>Please unmute your line now.</a:t>
            </a:r>
            <a:endParaRPr lang="en-US" altLang="en-US"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mtClean="0">
                <a:solidFill>
                  <a:srgbClr val="FFFFFF"/>
                </a:solidFill>
                <a:latin typeface="Arial" pitchFamily="34" charset="0"/>
                <a:cs typeface="Arial" pitchFamily="34" charset="0"/>
              </a:rPr>
              <a:t>Press *6 to unmute.</a:t>
            </a:r>
            <a:endParaRPr lang="en-US" altLang="en-US"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mtClean="0">
                <a:solidFill>
                  <a:srgbClr val="FFFFFF"/>
                </a:solidFill>
                <a:latin typeface="Arial" pitchFamily="34" charset="0"/>
                <a:cs typeface="Arial" pitchFamily="34" charset="0"/>
              </a:rPr>
              <a:t>Please state your name and affiliate before asking a question.</a:t>
            </a:r>
            <a:endParaRPr lang="en-US" altLang="en-US" smtClean="0">
              <a:latin typeface="Arial" pitchFamily="34" charset="0"/>
              <a:cs typeface="Arial" pitchFamily="34" charset="0"/>
            </a:endParaRPr>
          </a:p>
          <a:p>
            <a:pPr algn="l" eaLnBrk="1" hangingPunct="1">
              <a:lnSpc>
                <a:spcPct val="95000"/>
              </a:lnSpc>
              <a:spcBef>
                <a:spcPct val="0"/>
              </a:spcBef>
            </a:pPr>
            <a:endParaRPr lang="en-US" altLang="en-US" b="1" smtClean="0">
              <a:solidFill>
                <a:srgbClr val="FFFFFF"/>
              </a:solidFill>
              <a:latin typeface="Arial" pitchFamily="34" charset="0"/>
              <a:cs typeface="Arial" pitchFamily="34" charset="0"/>
            </a:endParaRPr>
          </a:p>
          <a:p>
            <a:pPr eaLnBrk="1" hangingPunct="1">
              <a:lnSpc>
                <a:spcPct val="95000"/>
              </a:lnSpc>
              <a:spcBef>
                <a:spcPct val="0"/>
              </a:spcBef>
            </a:pPr>
            <a:r>
              <a:rPr lang="en-US" altLang="en-US" b="1" smtClean="0">
                <a:solidFill>
                  <a:srgbClr val="FFFFFF"/>
                </a:solidFill>
                <a:latin typeface="Arial" pitchFamily="34" charset="0"/>
                <a:cs typeface="Arial" pitchFamily="34" charset="0"/>
              </a:rPr>
              <a:t>Thank You!</a:t>
            </a:r>
            <a:endParaRPr lang="en-US" altLang="en-US" b="1" smtClean="0">
              <a:latin typeface="Arial" pitchFamily="34" charset="0"/>
              <a:cs typeface="Arial" pitchFamily="34" charset="0"/>
            </a:endParaRPr>
          </a:p>
          <a:p>
            <a:pPr eaLnBrk="1" hangingPunct="1">
              <a:lnSpc>
                <a:spcPct val="95000"/>
              </a:lnSpc>
              <a:spcBef>
                <a:spcPct val="0"/>
              </a:spcBef>
            </a:pPr>
            <a:r>
              <a:rPr lang="en-US" altLang="en-US" b="1" smtClean="0">
                <a:solidFill>
                  <a:srgbClr val="FFFFFF"/>
                </a:solidFill>
                <a:latin typeface="Arial" pitchFamily="34" charset="0"/>
                <a:cs typeface="Arial" pitchFamily="34" charset="0"/>
              </a:rPr>
              <a:t>We look forward to seeing you at Advocacy Day </a:t>
            </a:r>
          </a:p>
          <a:p>
            <a:pPr eaLnBrk="1" hangingPunct="1">
              <a:lnSpc>
                <a:spcPct val="95000"/>
              </a:lnSpc>
              <a:spcBef>
                <a:spcPct val="0"/>
              </a:spcBef>
            </a:pPr>
            <a:r>
              <a:rPr lang="en-US" altLang="en-US" b="1" smtClean="0">
                <a:solidFill>
                  <a:srgbClr val="FFFFFF"/>
                </a:solidFill>
                <a:latin typeface="Arial" pitchFamily="34" charset="0"/>
                <a:cs typeface="Arial" pitchFamily="34" charset="0"/>
              </a:rPr>
              <a:t>on February 28</a:t>
            </a:r>
            <a:r>
              <a:rPr lang="en-US" altLang="en-US" b="1" baseline="30000" smtClean="0">
                <a:solidFill>
                  <a:srgbClr val="FFFFFF"/>
                </a:solidFill>
                <a:latin typeface="Arial" pitchFamily="34" charset="0"/>
                <a:cs typeface="Arial" pitchFamily="34" charset="0"/>
              </a:rPr>
              <a:t>th</a:t>
            </a:r>
            <a:r>
              <a:rPr lang="en-US" altLang="en-US" b="1" smtClean="0">
                <a:solidFill>
                  <a:srgbClr val="FFFFFF"/>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1"/>
          <p:cNvSpPr>
            <a:spLocks noGrp="1" noChangeArrowheads="1"/>
          </p:cNvSpPr>
          <p:nvPr>
            <p:ph type="ctrTitle"/>
          </p:nvPr>
        </p:nvSpPr>
        <p:spPr>
          <a:xfrm>
            <a:off x="552450" y="381000"/>
            <a:ext cx="9055100" cy="1143000"/>
          </a:xfrm>
        </p:spPr>
        <p:txBody>
          <a:bodyPr lIns="0" tIns="0" rIns="0" bIns="0"/>
          <a:lstStyle/>
          <a:p>
            <a:pPr algn="l" eaLnBrk="1" hangingPunct="1">
              <a:lnSpc>
                <a:spcPct val="95000"/>
              </a:lnSpc>
            </a:pPr>
            <a:r>
              <a:rPr lang="en-US" altLang="en-US" sz="4900" b="1" smtClean="0">
                <a:solidFill>
                  <a:srgbClr val="FF0000"/>
                </a:solidFill>
                <a:latin typeface="Arial" pitchFamily="34" charset="0"/>
                <a:cs typeface="Arial" pitchFamily="34" charset="0"/>
              </a:rPr>
              <a:t>Citations</a:t>
            </a:r>
          </a:p>
        </p:txBody>
      </p:sp>
      <p:sp>
        <p:nvSpPr>
          <p:cNvPr id="28676" name="Rectangle 2"/>
          <p:cNvSpPr>
            <a:spLocks noGrp="1" noChangeArrowheads="1"/>
          </p:cNvSpPr>
          <p:nvPr>
            <p:ph type="subTitle" idx="1"/>
          </p:nvPr>
        </p:nvSpPr>
        <p:spPr>
          <a:xfrm>
            <a:off x="279400" y="1600200"/>
            <a:ext cx="9224963" cy="5064125"/>
          </a:xfrm>
        </p:spPr>
        <p:txBody>
          <a:bodyPr lIns="0" tIns="0" rIns="0" bIns="0"/>
          <a:lstStyle/>
          <a:p>
            <a:pPr lvl="1" indent="-342900" algn="l" eaLnBrk="1" hangingPunct="1">
              <a:lnSpc>
                <a:spcPct val="95000"/>
              </a:lnSpc>
              <a:spcBef>
                <a:spcPct val="0"/>
              </a:spcBef>
              <a:buClr>
                <a:srgbClr val="FFFFFF"/>
              </a:buClr>
              <a:buFontTx/>
              <a:buChar char="•"/>
            </a:pPr>
            <a:r>
              <a:rPr lang="en-US" altLang="en-US" smtClean="0">
                <a:solidFill>
                  <a:srgbClr val="FFFFFF"/>
                </a:solidFill>
                <a:latin typeface="Arial" pitchFamily="34" charset="0"/>
                <a:cs typeface="Arial" pitchFamily="34" charset="0"/>
              </a:rPr>
              <a:t>This presentation was created on behalf of NAMI Maryland by Jessica Honke</a:t>
            </a:r>
          </a:p>
          <a:p>
            <a:pPr lvl="1" indent="-342900" algn="l" eaLnBrk="1" hangingPunct="1">
              <a:lnSpc>
                <a:spcPct val="95000"/>
              </a:lnSpc>
              <a:spcBef>
                <a:spcPct val="0"/>
              </a:spcBef>
              <a:buClr>
                <a:srgbClr val="FFFFFF"/>
              </a:buClr>
              <a:buFontTx/>
              <a:buChar char="•"/>
            </a:pPr>
            <a:endParaRPr lang="en-US" altLang="en-US" smtClean="0">
              <a:solidFill>
                <a:srgbClr val="FFFFFF"/>
              </a:solidFill>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mtClean="0">
                <a:solidFill>
                  <a:srgbClr val="FFFFFF"/>
                </a:solidFill>
                <a:latin typeface="Arial" pitchFamily="34" charset="0"/>
                <a:cs typeface="Arial" pitchFamily="34" charset="0"/>
              </a:rPr>
              <a:t>NAMI's "NAMI Smarts" and "Telling Your Story" presentation were also referenced in the creation of this presentation.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1"/>
          <p:cNvSpPr>
            <a:spLocks noGrp="1" noChangeArrowheads="1"/>
          </p:cNvSpPr>
          <p:nvPr>
            <p:ph type="ctrTitle"/>
          </p:nvPr>
        </p:nvSpPr>
        <p:spPr>
          <a:xfrm>
            <a:off x="552450" y="381000"/>
            <a:ext cx="9055100" cy="1193800"/>
          </a:xfrm>
        </p:spPr>
        <p:txBody>
          <a:bodyPr lIns="0" tIns="0" rIns="0" bIns="0"/>
          <a:lstStyle/>
          <a:p>
            <a:pPr algn="l" eaLnBrk="1" hangingPunct="1">
              <a:lnSpc>
                <a:spcPct val="95000"/>
              </a:lnSpc>
            </a:pPr>
            <a:r>
              <a:rPr lang="en-US" altLang="en-US" sz="4900" b="1" smtClean="0">
                <a:solidFill>
                  <a:srgbClr val="FF0000"/>
                </a:solidFill>
              </a:rPr>
              <a:t>Today’s Presenter</a:t>
            </a:r>
          </a:p>
        </p:txBody>
      </p:sp>
      <p:sp>
        <p:nvSpPr>
          <p:cNvPr id="4100" name="Rectangle 2"/>
          <p:cNvSpPr>
            <a:spLocks noGrp="1" noChangeArrowheads="1"/>
          </p:cNvSpPr>
          <p:nvPr>
            <p:ph type="subTitle" idx="1"/>
          </p:nvPr>
        </p:nvSpPr>
        <p:spPr>
          <a:xfrm>
            <a:off x="355600" y="1600200"/>
            <a:ext cx="9055100" cy="4217988"/>
          </a:xfrm>
        </p:spPr>
        <p:txBody>
          <a:bodyPr lIns="0" tIns="0" rIns="0" bIns="0"/>
          <a:lstStyle/>
          <a:p>
            <a:pPr lvl="1" indent="-342900" algn="l" eaLnBrk="1" hangingPunct="1">
              <a:lnSpc>
                <a:spcPct val="95000"/>
              </a:lnSpc>
              <a:spcBef>
                <a:spcPct val="0"/>
              </a:spcBef>
              <a:buClr>
                <a:srgbClr val="FFFFFF"/>
              </a:buClr>
              <a:buFontTx/>
              <a:buChar char="•"/>
              <a:defRPr/>
            </a:pPr>
            <a:r>
              <a:rPr lang="en-US" altLang="en-US" sz="3600" b="1" dirty="0" smtClean="0">
                <a:solidFill>
                  <a:srgbClr val="FFFFFF"/>
                </a:solidFill>
                <a:latin typeface="+mj-lt"/>
              </a:rPr>
              <a:t>Jessica Honke, </a:t>
            </a:r>
            <a:r>
              <a:rPr lang="en-US" altLang="en-US" sz="3600" dirty="0" smtClean="0">
                <a:solidFill>
                  <a:srgbClr val="FFFFFF"/>
                </a:solidFill>
                <a:latin typeface="+mj-lt"/>
              </a:rPr>
              <a:t>MSW: </a:t>
            </a:r>
            <a:r>
              <a:rPr lang="en-US" altLang="en-US" sz="3200" dirty="0" smtClean="0">
                <a:solidFill>
                  <a:srgbClr val="FFFFFF"/>
                </a:solidFill>
                <a:latin typeface="+mj-lt"/>
              </a:rPr>
              <a:t>NAMI </a:t>
            </a:r>
            <a:r>
              <a:rPr lang="en-US" altLang="en-US" sz="3200" dirty="0">
                <a:solidFill>
                  <a:srgbClr val="FFFFFF"/>
                </a:solidFill>
                <a:latin typeface="+mj-lt"/>
              </a:rPr>
              <a:t>Maryland Policy &amp; Advocacy </a:t>
            </a:r>
            <a:r>
              <a:rPr lang="en-US" altLang="en-US" sz="3200" dirty="0" smtClean="0">
                <a:solidFill>
                  <a:srgbClr val="FFFFFF"/>
                </a:solidFill>
                <a:latin typeface="+mj-lt"/>
              </a:rPr>
              <a:t>Director</a:t>
            </a:r>
          </a:p>
          <a:p>
            <a:pPr lvl="1" indent="-342900" algn="l" eaLnBrk="1" hangingPunct="1">
              <a:lnSpc>
                <a:spcPct val="95000"/>
              </a:lnSpc>
              <a:spcBef>
                <a:spcPct val="0"/>
              </a:spcBef>
              <a:buClr>
                <a:srgbClr val="FFFFFF"/>
              </a:buClr>
              <a:buFontTx/>
              <a:buChar char="•"/>
              <a:defRPr/>
            </a:pPr>
            <a:r>
              <a:rPr lang="en-US" altLang="en-US" sz="3600" b="1" dirty="0" smtClean="0">
                <a:solidFill>
                  <a:srgbClr val="FFFFFF"/>
                </a:solidFill>
                <a:latin typeface="+mj-lt"/>
              </a:rPr>
              <a:t>Following the call we will answer any questions you may have.</a:t>
            </a:r>
            <a:endParaRPr lang="en-US" altLang="en-US" b="1" dirty="0" smtClean="0">
              <a:latin typeface="+mj-lt"/>
            </a:endParaRPr>
          </a:p>
          <a:p>
            <a:pPr lvl="1" indent="-342900" algn="l" eaLnBrk="1" hangingPunct="1">
              <a:lnSpc>
                <a:spcPct val="95000"/>
              </a:lnSpc>
              <a:spcBef>
                <a:spcPct val="0"/>
              </a:spcBef>
              <a:buClr>
                <a:srgbClr val="FFFFFF"/>
              </a:buClr>
              <a:buFontTx/>
              <a:buChar char="•"/>
              <a:defRPr/>
            </a:pPr>
            <a:r>
              <a:rPr lang="en-US" altLang="en-US" sz="3600" b="1" dirty="0" smtClean="0">
                <a:solidFill>
                  <a:srgbClr val="FFFFFF"/>
                </a:solidFill>
                <a:latin typeface="+mj-lt"/>
              </a:rPr>
              <a:t>Emai</a:t>
            </a:r>
            <a:r>
              <a:rPr lang="en-US" altLang="en-US" sz="3600" dirty="0" smtClean="0">
                <a:solidFill>
                  <a:srgbClr val="FFFFFF"/>
                </a:solidFill>
                <a:latin typeface="+mj-lt"/>
              </a:rPr>
              <a:t>l </a:t>
            </a:r>
            <a:r>
              <a:rPr lang="en-US" altLang="en-US" sz="3200" dirty="0" smtClean="0">
                <a:solidFill>
                  <a:schemeClr val="bg1"/>
                </a:solidFill>
                <a:latin typeface="+mj-lt"/>
                <a:hlinkClick r:id="rId3"/>
              </a:rPr>
              <a:t>advocacy@namimd.org</a:t>
            </a:r>
            <a:r>
              <a:rPr lang="en-US" altLang="en-US" sz="3600" dirty="0" smtClean="0">
                <a:solidFill>
                  <a:schemeClr val="bg1"/>
                </a:solidFill>
                <a:latin typeface="+mj-lt"/>
              </a:rPr>
              <a:t> </a:t>
            </a:r>
            <a:r>
              <a:rPr lang="en-US" altLang="en-US" sz="3600" dirty="0" smtClean="0">
                <a:solidFill>
                  <a:srgbClr val="FFFFFF"/>
                </a:solidFill>
                <a:latin typeface="+mj-lt"/>
              </a:rPr>
              <a:t>or                    </a:t>
            </a:r>
            <a:r>
              <a:rPr lang="en-US" altLang="en-US" sz="3600" b="1" dirty="0" smtClean="0">
                <a:solidFill>
                  <a:srgbClr val="FFFFFF"/>
                </a:solidFill>
                <a:latin typeface="+mj-lt"/>
              </a:rPr>
              <a:t>call NAMI Maryland </a:t>
            </a:r>
            <a:r>
              <a:rPr lang="en-US" altLang="en-US" sz="3200" dirty="0" smtClean="0">
                <a:solidFill>
                  <a:srgbClr val="FFFFFF"/>
                </a:solidFill>
                <a:latin typeface="+mj-lt"/>
              </a:rPr>
              <a:t>at</a:t>
            </a:r>
            <a:r>
              <a:rPr lang="en-US" altLang="en-US" sz="3400" b="1" dirty="0" smtClean="0">
                <a:solidFill>
                  <a:srgbClr val="FFFFFF"/>
                </a:solidFill>
                <a:latin typeface="+mj-lt"/>
              </a:rPr>
              <a:t> </a:t>
            </a:r>
            <a:r>
              <a:rPr lang="en-US" altLang="en-US" sz="3200" dirty="0" smtClean="0">
                <a:solidFill>
                  <a:srgbClr val="FFFFFF"/>
                </a:solidFill>
                <a:latin typeface="+mj-lt"/>
              </a:rPr>
              <a:t>410-884-8691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
          <p:cNvSpPr>
            <a:spLocks noGrp="1" noChangeArrowheads="1"/>
          </p:cNvSpPr>
          <p:nvPr>
            <p:ph type="ctrTitle"/>
          </p:nvPr>
        </p:nvSpPr>
        <p:spPr>
          <a:xfrm>
            <a:off x="552450" y="457200"/>
            <a:ext cx="9055100" cy="965200"/>
          </a:xfrm>
        </p:spPr>
        <p:txBody>
          <a:bodyPr lIns="0" tIns="0" rIns="0" bIns="0"/>
          <a:lstStyle/>
          <a:p>
            <a:pPr algn="l" eaLnBrk="1" hangingPunct="1">
              <a:lnSpc>
                <a:spcPct val="95000"/>
              </a:lnSpc>
            </a:pPr>
            <a:r>
              <a:rPr lang="en-US" altLang="en-US" sz="4900" b="1" smtClean="0">
                <a:solidFill>
                  <a:srgbClr val="FF0000"/>
                </a:solidFill>
              </a:rPr>
              <a:t>Webinar Agenda</a:t>
            </a:r>
          </a:p>
        </p:txBody>
      </p:sp>
      <p:sp>
        <p:nvSpPr>
          <p:cNvPr id="5124" name="Rectangle 2"/>
          <p:cNvSpPr>
            <a:spLocks noGrp="1" noChangeArrowheads="1"/>
          </p:cNvSpPr>
          <p:nvPr>
            <p:ph type="subTitle" idx="1"/>
          </p:nvPr>
        </p:nvSpPr>
        <p:spPr>
          <a:xfrm>
            <a:off x="1117600" y="1447800"/>
            <a:ext cx="6153150" cy="3886200"/>
          </a:xfrm>
        </p:spPr>
        <p:txBody>
          <a:bodyPr lIns="0" tIns="0" rIns="0" bIns="0"/>
          <a:lstStyle/>
          <a:p>
            <a:pPr lvl="1" indent="-342900" algn="l" eaLnBrk="1" hangingPunct="1">
              <a:lnSpc>
                <a:spcPct val="95000"/>
              </a:lnSpc>
              <a:spcBef>
                <a:spcPct val="0"/>
              </a:spcBef>
              <a:buClr>
                <a:srgbClr val="FFFFFF"/>
              </a:buClr>
              <a:buFontTx/>
              <a:buChar char="•"/>
              <a:defRPr/>
            </a:pPr>
            <a:r>
              <a:rPr lang="en-US" altLang="en-US" sz="2400" b="1" dirty="0">
                <a:solidFill>
                  <a:srgbClr val="FFFFFF"/>
                </a:solidFill>
                <a:latin typeface="Arial" panose="020B0604020202020204" pitchFamily="34" charset="0"/>
                <a:cs typeface="Arial" panose="020B0604020202020204" pitchFamily="34" charset="0"/>
              </a:rPr>
              <a:t>The Legislative </a:t>
            </a:r>
            <a:r>
              <a:rPr lang="en-US" altLang="en-US" sz="2400" b="1" dirty="0" smtClean="0">
                <a:solidFill>
                  <a:srgbClr val="FFFFFF"/>
                </a:solidFill>
                <a:latin typeface="Arial" panose="020B0604020202020204" pitchFamily="34" charset="0"/>
                <a:cs typeface="Arial" panose="020B0604020202020204" pitchFamily="34" charset="0"/>
              </a:rPr>
              <a:t>Session</a:t>
            </a:r>
          </a:p>
          <a:p>
            <a:pPr lvl="1" indent="-342900" algn="l" eaLnBrk="1" hangingPunct="1">
              <a:lnSpc>
                <a:spcPct val="95000"/>
              </a:lnSpc>
              <a:spcBef>
                <a:spcPct val="0"/>
              </a:spcBef>
              <a:buClr>
                <a:srgbClr val="FFFFFF"/>
              </a:buClr>
              <a:buFontTx/>
              <a:buChar char="•"/>
              <a:defRPr/>
            </a:pPr>
            <a:endParaRPr lang="en-US" altLang="en-US" sz="800" b="1" dirty="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What is Advocacy Day?</a:t>
            </a:r>
          </a:p>
          <a:p>
            <a:pPr marL="114300" lvl="1" algn="l" eaLnBrk="1" hangingPunct="1">
              <a:lnSpc>
                <a:spcPct val="95000"/>
              </a:lnSpc>
              <a:spcBef>
                <a:spcPct val="0"/>
              </a:spcBef>
              <a:buClr>
                <a:srgbClr val="FFFFFF"/>
              </a:buCl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Why Participate?</a:t>
            </a:r>
          </a:p>
          <a:p>
            <a:pPr marL="114300" lvl="1" algn="l" eaLnBrk="1" hangingPunct="1">
              <a:lnSpc>
                <a:spcPct val="95000"/>
              </a:lnSpc>
              <a:spcBef>
                <a:spcPct val="0"/>
              </a:spcBef>
              <a:buClr>
                <a:srgbClr val="FFFFFF"/>
              </a:buCl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2017 Advocacy Priorities</a:t>
            </a:r>
          </a:p>
          <a:p>
            <a:pPr marL="114300" lvl="1" algn="l" eaLnBrk="1" hangingPunct="1">
              <a:lnSpc>
                <a:spcPct val="95000"/>
              </a:lnSpc>
              <a:spcBef>
                <a:spcPct val="0"/>
              </a:spcBef>
              <a:buClr>
                <a:srgbClr val="FFFFFF"/>
              </a:buClr>
              <a:defRPr/>
            </a:pPr>
            <a:endParaRPr lang="en-US" altLang="en-US" sz="12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Meeting w/ your elected official</a:t>
            </a:r>
          </a:p>
          <a:p>
            <a:pPr marL="114300" lvl="1" algn="l" eaLnBrk="1" hangingPunct="1">
              <a:lnSpc>
                <a:spcPct val="95000"/>
              </a:lnSpc>
              <a:spcBef>
                <a:spcPct val="0"/>
              </a:spcBef>
              <a:buClr>
                <a:srgbClr val="FFFFFF"/>
              </a:buClr>
              <a:defRPr/>
            </a:pPr>
            <a:endParaRPr lang="en-US" altLang="en-US" sz="800" b="1" dirty="0" smtClean="0">
              <a:solidFill>
                <a:srgbClr val="FFFFFF"/>
              </a:solidFill>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Before Advocacy Day</a:t>
            </a:r>
          </a:p>
          <a:p>
            <a:pPr marL="114300" lvl="1" algn="l" eaLnBrk="1" hangingPunct="1">
              <a:lnSpc>
                <a:spcPct val="95000"/>
              </a:lnSpc>
              <a:spcBef>
                <a:spcPct val="0"/>
              </a:spcBef>
              <a:buClr>
                <a:srgbClr val="FFFFFF"/>
              </a:buCl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During Advocacy Day</a:t>
            </a:r>
          </a:p>
          <a:p>
            <a:pPr marL="114300" lvl="1" algn="l" eaLnBrk="1" hangingPunct="1">
              <a:lnSpc>
                <a:spcPct val="95000"/>
              </a:lnSpc>
              <a:spcBef>
                <a:spcPct val="0"/>
              </a:spcBef>
              <a:buClr>
                <a:srgbClr val="FFFFFF"/>
              </a:buClr>
              <a:defRPr/>
            </a:pPr>
            <a:endParaRPr lang="en-US" altLang="en-US" sz="8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400" b="1" dirty="0" smtClean="0">
                <a:solidFill>
                  <a:srgbClr val="FFFFFF"/>
                </a:solidFill>
                <a:latin typeface="Arial" panose="020B0604020202020204" pitchFamily="34" charset="0"/>
                <a:cs typeface="Arial" panose="020B0604020202020204" pitchFamily="34" charset="0"/>
              </a:rPr>
              <a:t>After Advocacy Day</a:t>
            </a:r>
            <a:endParaRPr lang="en-US" altLang="en-US" sz="24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endParaRPr lang="en-US" altLang="en-US" sz="2400" dirty="0" smtClean="0">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1"/>
          <p:cNvSpPr>
            <a:spLocks noGrp="1" noChangeArrowheads="1"/>
          </p:cNvSpPr>
          <p:nvPr>
            <p:ph type="ctrTitle"/>
          </p:nvPr>
        </p:nvSpPr>
        <p:spPr>
          <a:xfrm>
            <a:off x="552450" y="306388"/>
            <a:ext cx="9055100" cy="1123950"/>
          </a:xfrm>
        </p:spPr>
        <p:txBody>
          <a:bodyPr lIns="0" tIns="0" rIns="0" bIns="0"/>
          <a:lstStyle/>
          <a:p>
            <a:pPr algn="l" eaLnBrk="1" hangingPunct="1">
              <a:lnSpc>
                <a:spcPct val="95000"/>
              </a:lnSpc>
            </a:pPr>
            <a:r>
              <a:rPr lang="en-US" altLang="en-US" sz="4900" b="1" smtClean="0">
                <a:solidFill>
                  <a:srgbClr val="FF0000"/>
                </a:solidFill>
              </a:rPr>
              <a:t>The Legislative Session</a:t>
            </a:r>
          </a:p>
        </p:txBody>
      </p:sp>
      <p:sp>
        <p:nvSpPr>
          <p:cNvPr id="6148" name="Rectangle 2"/>
          <p:cNvSpPr>
            <a:spLocks noGrp="1" noChangeArrowheads="1"/>
          </p:cNvSpPr>
          <p:nvPr>
            <p:ph type="subTitle" idx="1"/>
          </p:nvPr>
        </p:nvSpPr>
        <p:spPr>
          <a:xfrm>
            <a:off x="203200" y="1371600"/>
            <a:ext cx="9224963" cy="5318125"/>
          </a:xfrm>
        </p:spPr>
        <p:txBody>
          <a:bodyPr lIns="0" tIns="0" rIns="0" bIns="0"/>
          <a:lstStyle/>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January 11</a:t>
            </a:r>
            <a:r>
              <a:rPr lang="en-US" altLang="en-US" sz="2700" baseline="30000" smtClean="0">
                <a:solidFill>
                  <a:srgbClr val="FFFFFF"/>
                </a:solidFill>
                <a:latin typeface="Arial" pitchFamily="34" charset="0"/>
                <a:cs typeface="Arial" pitchFamily="34" charset="0"/>
              </a:rPr>
              <a:t>th</a:t>
            </a:r>
            <a:r>
              <a:rPr lang="en-US" altLang="en-US" sz="2700" smtClean="0">
                <a:solidFill>
                  <a:srgbClr val="FFFFFF"/>
                </a:solidFill>
                <a:latin typeface="Arial" pitchFamily="34" charset="0"/>
                <a:cs typeface="Arial" pitchFamily="34" charset="0"/>
              </a:rPr>
              <a:t> – General Assembly convenes</a:t>
            </a:r>
          </a:p>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January 18</a:t>
            </a:r>
            <a:r>
              <a:rPr lang="en-US" altLang="en-US" sz="2700" baseline="30000" smtClean="0">
                <a:solidFill>
                  <a:srgbClr val="FFFFFF"/>
                </a:solidFill>
                <a:latin typeface="Arial" pitchFamily="34" charset="0"/>
                <a:cs typeface="Arial" pitchFamily="34" charset="0"/>
              </a:rPr>
              <a:t>th</a:t>
            </a:r>
            <a:r>
              <a:rPr lang="en-US" altLang="en-US" sz="2700" smtClean="0">
                <a:solidFill>
                  <a:srgbClr val="FFFFFF"/>
                </a:solidFill>
                <a:latin typeface="Arial" pitchFamily="34" charset="0"/>
                <a:cs typeface="Arial" pitchFamily="34" charset="0"/>
              </a:rPr>
              <a:t> – Final day date for Governor to introduce FY2018 Budget</a:t>
            </a:r>
          </a:p>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February 3</a:t>
            </a:r>
            <a:r>
              <a:rPr lang="en-US" altLang="en-US" sz="2700" baseline="30000" smtClean="0">
                <a:solidFill>
                  <a:srgbClr val="FFFFFF"/>
                </a:solidFill>
                <a:latin typeface="Arial" pitchFamily="34" charset="0"/>
                <a:cs typeface="Arial" pitchFamily="34" charset="0"/>
              </a:rPr>
              <a:t>rd</a:t>
            </a:r>
            <a:r>
              <a:rPr lang="en-US" altLang="en-US" sz="2700" smtClean="0">
                <a:solidFill>
                  <a:srgbClr val="FFFFFF"/>
                </a:solidFill>
                <a:latin typeface="Arial" pitchFamily="34" charset="0"/>
                <a:cs typeface="Arial" pitchFamily="34" charset="0"/>
              </a:rPr>
              <a:t> – Senate bill submission closes</a:t>
            </a:r>
          </a:p>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February 9</a:t>
            </a:r>
            <a:r>
              <a:rPr lang="en-US" altLang="en-US" sz="2700" baseline="30000" smtClean="0">
                <a:solidFill>
                  <a:srgbClr val="FFFFFF"/>
                </a:solidFill>
                <a:latin typeface="Arial" pitchFamily="34" charset="0"/>
                <a:cs typeface="Arial" pitchFamily="34" charset="0"/>
              </a:rPr>
              <a:t>th</a:t>
            </a:r>
            <a:r>
              <a:rPr lang="en-US" altLang="en-US" sz="2700" smtClean="0">
                <a:solidFill>
                  <a:srgbClr val="FFFFFF"/>
                </a:solidFill>
                <a:latin typeface="Arial" pitchFamily="34" charset="0"/>
                <a:cs typeface="Arial" pitchFamily="34" charset="0"/>
              </a:rPr>
              <a:t> – House bill submission closes</a:t>
            </a:r>
          </a:p>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February 23</a:t>
            </a:r>
            <a:r>
              <a:rPr lang="en-US" altLang="en-US" sz="2700" baseline="30000" smtClean="0">
                <a:solidFill>
                  <a:srgbClr val="FFFFFF"/>
                </a:solidFill>
                <a:latin typeface="Arial" pitchFamily="34" charset="0"/>
                <a:cs typeface="Arial" pitchFamily="34" charset="0"/>
              </a:rPr>
              <a:t>rd</a:t>
            </a:r>
            <a:r>
              <a:rPr lang="en-US" altLang="en-US" sz="2700" smtClean="0">
                <a:solidFill>
                  <a:srgbClr val="FFFFFF"/>
                </a:solidFill>
                <a:latin typeface="Arial" pitchFamily="34" charset="0"/>
                <a:cs typeface="Arial" pitchFamily="34" charset="0"/>
              </a:rPr>
              <a:t>: Maryland Behavioral Health Coalition</a:t>
            </a:r>
          </a:p>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February 28</a:t>
            </a:r>
            <a:r>
              <a:rPr lang="en-US" altLang="en-US" sz="2700" baseline="30000" smtClean="0">
                <a:solidFill>
                  <a:srgbClr val="FFFFFF"/>
                </a:solidFill>
                <a:latin typeface="Arial" pitchFamily="34" charset="0"/>
                <a:cs typeface="Arial" pitchFamily="34" charset="0"/>
              </a:rPr>
              <a:t>th</a:t>
            </a:r>
            <a:r>
              <a:rPr lang="en-US" altLang="en-US" sz="2700" smtClean="0">
                <a:solidFill>
                  <a:srgbClr val="FFFFFF"/>
                </a:solidFill>
                <a:latin typeface="Arial" pitchFamily="34" charset="0"/>
                <a:cs typeface="Arial" pitchFamily="34" charset="0"/>
              </a:rPr>
              <a:t> - NAMI Maryland Advocacy Day </a:t>
            </a:r>
            <a:r>
              <a:rPr lang="en-US" altLang="en-US" sz="2700" smtClean="0">
                <a:solidFill>
                  <a:srgbClr val="FFFFFF"/>
                </a:solidFill>
                <a:latin typeface="Arial" pitchFamily="34" charset="0"/>
                <a:cs typeface="Arial" pitchFamily="34" charset="0"/>
                <a:sym typeface="Wingdings" pitchFamily="2" charset="2"/>
              </a:rPr>
              <a:t></a:t>
            </a:r>
            <a:endParaRPr lang="en-US" altLang="en-US"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z="2700" smtClean="0">
                <a:solidFill>
                  <a:srgbClr val="FFFFFF"/>
                </a:solidFill>
                <a:latin typeface="Arial" pitchFamily="34" charset="0"/>
                <a:cs typeface="Arial" pitchFamily="34" charset="0"/>
              </a:rPr>
              <a:t>April 10</a:t>
            </a:r>
            <a:r>
              <a:rPr lang="en-US" altLang="en-US" sz="2700" baseline="30000" smtClean="0">
                <a:solidFill>
                  <a:srgbClr val="FFFFFF"/>
                </a:solidFill>
                <a:latin typeface="Arial" pitchFamily="34" charset="0"/>
                <a:cs typeface="Arial" pitchFamily="34" charset="0"/>
              </a:rPr>
              <a:t>th</a:t>
            </a:r>
            <a:r>
              <a:rPr lang="en-US" altLang="en-US" sz="2700" smtClean="0">
                <a:solidFill>
                  <a:srgbClr val="FFFFFF"/>
                </a:solidFill>
                <a:latin typeface="Arial" pitchFamily="34" charset="0"/>
                <a:cs typeface="Arial" pitchFamily="34" charset="0"/>
              </a:rPr>
              <a:t> – “Sine Die” (last day of the legislative session)</a:t>
            </a:r>
            <a:endParaRPr lang="en-US" altLang="en-US" smtClean="0">
              <a:latin typeface="Arial" pitchFamily="34" charset="0"/>
              <a:cs typeface="Arial" pitchFamily="34" charset="0"/>
            </a:endParaRPr>
          </a:p>
          <a:p>
            <a:pPr algn="l" eaLnBrk="1" hangingPunct="1">
              <a:lnSpc>
                <a:spcPct val="95000"/>
              </a:lnSpc>
              <a:spcBef>
                <a:spcPct val="0"/>
              </a:spcBef>
            </a:pPr>
            <a:endParaRPr lang="en-US" altLang="en-US" sz="2700" smtClean="0">
              <a:solidFill>
                <a:srgbClr val="FFFFFF"/>
              </a:solidFill>
              <a:latin typeface="Arial" pitchFamily="34" charset="0"/>
              <a:cs typeface="Arial" pitchFamily="34" charset="0"/>
            </a:endParaRPr>
          </a:p>
          <a:p>
            <a:pPr algn="l" eaLnBrk="1" hangingPunct="1">
              <a:lnSpc>
                <a:spcPct val="95000"/>
              </a:lnSpc>
              <a:spcBef>
                <a:spcPct val="0"/>
              </a:spcBef>
            </a:pPr>
            <a:r>
              <a:rPr lang="en-US" altLang="en-US" sz="2700" smtClean="0">
                <a:solidFill>
                  <a:srgbClr val="FFFFFF"/>
                </a:solidFill>
                <a:latin typeface="Arial" pitchFamily="34" charset="0"/>
                <a:cs typeface="Arial" pitchFamily="34" charset="0"/>
              </a:rPr>
              <a:t>Throughout January, February and March (until Sine Die) NAMI Maryland needs your support to ensure that the needs of individuals impacted by mental illness are properly and effectively met in both the State budget and potential legislation.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1"/>
          <p:cNvSpPr>
            <a:spLocks noGrp="1" noChangeArrowheads="1"/>
          </p:cNvSpPr>
          <p:nvPr>
            <p:ph type="ctrTitle"/>
          </p:nvPr>
        </p:nvSpPr>
        <p:spPr>
          <a:xfrm>
            <a:off x="552450" y="306388"/>
            <a:ext cx="9055100" cy="1422400"/>
          </a:xfrm>
        </p:spPr>
        <p:txBody>
          <a:bodyPr lIns="0" tIns="0" rIns="0" bIns="0"/>
          <a:lstStyle/>
          <a:p>
            <a:pPr algn="l" eaLnBrk="1" hangingPunct="1">
              <a:lnSpc>
                <a:spcPct val="95000"/>
              </a:lnSpc>
            </a:pPr>
            <a:r>
              <a:rPr lang="en-US" altLang="en-US" sz="4900" b="1" smtClean="0">
                <a:solidFill>
                  <a:srgbClr val="FF0000"/>
                </a:solidFill>
                <a:latin typeface="Arial" pitchFamily="34" charset="0"/>
                <a:cs typeface="Arial" pitchFamily="34" charset="0"/>
              </a:rPr>
              <a:t>What Is Advocacy Day?</a:t>
            </a:r>
          </a:p>
        </p:txBody>
      </p:sp>
      <p:sp>
        <p:nvSpPr>
          <p:cNvPr id="6148" name="Rectangle 2"/>
          <p:cNvSpPr>
            <a:spLocks noGrp="1" noChangeArrowheads="1"/>
          </p:cNvSpPr>
          <p:nvPr>
            <p:ph type="subTitle" idx="1"/>
          </p:nvPr>
        </p:nvSpPr>
        <p:spPr>
          <a:xfrm>
            <a:off x="454025" y="1524000"/>
            <a:ext cx="9251950" cy="4217988"/>
          </a:xfrm>
        </p:spPr>
        <p:txBody>
          <a:bodyPr lIns="0" tIns="0" rIns="0" bIns="0"/>
          <a:lstStyle/>
          <a:p>
            <a:pPr lvl="1" indent="-342900" algn="l" eaLnBrk="1" hangingPunct="1">
              <a:lnSpc>
                <a:spcPct val="95000"/>
              </a:lnSpc>
              <a:spcBef>
                <a:spcPct val="0"/>
              </a:spcBef>
              <a:buClr>
                <a:srgbClr val="FFFFFF"/>
              </a:buClr>
              <a:buFontTx/>
              <a:buChar char="•"/>
              <a:defRPr/>
            </a:pPr>
            <a:r>
              <a:rPr lang="en-US" altLang="en-US" sz="2000" b="1" dirty="0" smtClean="0">
                <a:latin typeface="Arial" panose="020B0604020202020204" pitchFamily="34" charset="0"/>
                <a:cs typeface="Arial" panose="020B0604020202020204" pitchFamily="34" charset="0"/>
              </a:rPr>
              <a:t>Advocacy Day is an opportunity for NAMI stakeholders in Maryland to join together, meet with elected officials and tell our stories to make a difference for our communities.</a:t>
            </a:r>
          </a:p>
          <a:p>
            <a:pPr marL="114300" lvl="1" algn="l" eaLnBrk="1" hangingPunct="1">
              <a:lnSpc>
                <a:spcPct val="95000"/>
              </a:lnSpc>
              <a:spcBef>
                <a:spcPct val="0"/>
              </a:spcBef>
              <a:buClr>
                <a:srgbClr val="FFFFFF"/>
              </a:buClr>
              <a:defRPr/>
            </a:pPr>
            <a:endParaRPr lang="en-US" altLang="en-US" sz="20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000" b="1" dirty="0" smtClean="0">
                <a:latin typeface="Arial" panose="020B0604020202020204" pitchFamily="34" charset="0"/>
                <a:cs typeface="Arial" panose="020B0604020202020204" pitchFamily="34" charset="0"/>
              </a:rPr>
              <a:t>This is our opportunity to encourage legislators that our entire State is strengthened when we address the needs of individuals and their families impacted by mental illness</a:t>
            </a:r>
          </a:p>
          <a:p>
            <a:pPr marL="114300" lvl="1" algn="l" eaLnBrk="1" hangingPunct="1">
              <a:lnSpc>
                <a:spcPct val="95000"/>
              </a:lnSpc>
              <a:spcBef>
                <a:spcPct val="0"/>
              </a:spcBef>
              <a:buClr>
                <a:srgbClr val="FFFFFF"/>
              </a:buClr>
              <a:defRPr/>
            </a:pPr>
            <a:endParaRPr lang="en-US" altLang="en-US" sz="20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000" b="1" dirty="0" smtClean="0">
                <a:latin typeface="Arial" panose="020B0604020202020204" pitchFamily="34" charset="0"/>
                <a:cs typeface="Arial" panose="020B0604020202020204" pitchFamily="34" charset="0"/>
              </a:rPr>
              <a:t>Tuesday, February 28, 2016. Registration and packet pick-up is between 7:30 am and 8:00 am. (Room 142 Anne Arundel Delegation Room - the House of Delegates Building)</a:t>
            </a:r>
          </a:p>
          <a:p>
            <a:pPr lvl="1" indent="-342900" algn="l" eaLnBrk="1" hangingPunct="1">
              <a:lnSpc>
                <a:spcPct val="95000"/>
              </a:lnSpc>
              <a:spcBef>
                <a:spcPct val="0"/>
              </a:spcBef>
              <a:buClr>
                <a:srgbClr val="FFFFFF"/>
              </a:buClr>
              <a:buFontTx/>
              <a:buChar char="•"/>
              <a:defRPr/>
            </a:pPr>
            <a:endParaRPr lang="en-US" altLang="en-US" sz="2000" b="1" dirty="0">
              <a:solidFill>
                <a:schemeClr val="bg1"/>
              </a:solidFill>
              <a:latin typeface="+mj-lt"/>
              <a:cs typeface="Arial" charset="0"/>
            </a:endParaRPr>
          </a:p>
          <a:p>
            <a:pPr lvl="1" indent="-342900" algn="l" eaLnBrk="1" hangingPunct="1">
              <a:lnSpc>
                <a:spcPct val="95000"/>
              </a:lnSpc>
              <a:spcBef>
                <a:spcPct val="0"/>
              </a:spcBef>
              <a:buClr>
                <a:srgbClr val="FFFFFF"/>
              </a:buClr>
              <a:buFontTx/>
              <a:buChar char="•"/>
              <a:defRPr/>
            </a:pPr>
            <a:r>
              <a:rPr lang="en-US" altLang="en-US" sz="2000" b="1" dirty="0" smtClean="0">
                <a:latin typeface="Arial" panose="020B0604020202020204" pitchFamily="34" charset="0"/>
                <a:cs typeface="Arial" panose="020B0604020202020204" pitchFamily="34" charset="0"/>
              </a:rPr>
              <a:t>Please designate one person from each affiliate to pick up packets. That person will distribute to members, based on legislative District.</a:t>
            </a:r>
          </a:p>
          <a:p>
            <a:pPr lvl="1" indent="-342900" algn="l" eaLnBrk="1" hangingPunct="1">
              <a:lnSpc>
                <a:spcPct val="95000"/>
              </a:lnSpc>
              <a:spcBef>
                <a:spcPct val="0"/>
              </a:spcBef>
              <a:buClr>
                <a:srgbClr val="FFFFFF"/>
              </a:buClr>
              <a:buFontTx/>
              <a:buChar char="•"/>
              <a:defRPr/>
            </a:pPr>
            <a:endParaRPr lang="en-US" altLang="en-US" sz="2000" b="1" dirty="0" smtClean="0">
              <a:latin typeface="Arial" panose="020B0604020202020204" pitchFamily="34" charset="0"/>
              <a:cs typeface="Arial" panose="020B0604020202020204" pitchFamily="34" charset="0"/>
            </a:endParaRPr>
          </a:p>
          <a:p>
            <a:pPr lvl="1" indent="-342900" algn="l" eaLnBrk="1" hangingPunct="1">
              <a:lnSpc>
                <a:spcPct val="95000"/>
              </a:lnSpc>
              <a:spcBef>
                <a:spcPct val="0"/>
              </a:spcBef>
              <a:buClr>
                <a:srgbClr val="FFFFFF"/>
              </a:buClr>
              <a:buFontTx/>
              <a:buChar char="•"/>
              <a:defRPr/>
            </a:pPr>
            <a:r>
              <a:rPr lang="en-US" altLang="en-US" sz="2000" b="1" dirty="0" smtClean="0">
                <a:latin typeface="Arial" panose="020B0604020202020204" pitchFamily="34" charset="0"/>
                <a:cs typeface="Arial" panose="020B0604020202020204" pitchFamily="34" charset="0"/>
              </a:rPr>
              <a:t>Check the NAMI Maryland website for details.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1"/>
          <p:cNvSpPr>
            <a:spLocks noGrp="1" noChangeArrowheads="1"/>
          </p:cNvSpPr>
          <p:nvPr>
            <p:ph type="ctrTitle"/>
          </p:nvPr>
        </p:nvSpPr>
        <p:spPr>
          <a:xfrm>
            <a:off x="660400" y="328613"/>
            <a:ext cx="9055100" cy="1143000"/>
          </a:xfrm>
        </p:spPr>
        <p:txBody>
          <a:bodyPr lIns="0" tIns="0" rIns="0" bIns="0"/>
          <a:lstStyle/>
          <a:p>
            <a:pPr algn="l" eaLnBrk="1" hangingPunct="1">
              <a:lnSpc>
                <a:spcPct val="95000"/>
              </a:lnSpc>
            </a:pPr>
            <a:r>
              <a:rPr lang="en-US" altLang="en-US" sz="4900" b="1" smtClean="0">
                <a:solidFill>
                  <a:srgbClr val="FF0000"/>
                </a:solidFill>
              </a:rPr>
              <a:t>Why Participate?</a:t>
            </a:r>
          </a:p>
        </p:txBody>
      </p:sp>
      <p:sp>
        <p:nvSpPr>
          <p:cNvPr id="8196" name="Rectangle 2"/>
          <p:cNvSpPr>
            <a:spLocks noGrp="1" noChangeArrowheads="1"/>
          </p:cNvSpPr>
          <p:nvPr>
            <p:ph type="subTitle" idx="1"/>
          </p:nvPr>
        </p:nvSpPr>
        <p:spPr>
          <a:xfrm>
            <a:off x="355600" y="1447800"/>
            <a:ext cx="9055100" cy="5149850"/>
          </a:xfrm>
        </p:spPr>
        <p:txBody>
          <a:bodyPr lIns="0" tIns="0" rIns="0" bIns="0"/>
          <a:lstStyle/>
          <a:p>
            <a:pPr lvl="1" indent="-342900" algn="l" eaLnBrk="1" hangingPunct="1">
              <a:lnSpc>
                <a:spcPct val="95000"/>
              </a:lnSpc>
              <a:spcBef>
                <a:spcPct val="0"/>
              </a:spcBef>
              <a:buClr>
                <a:srgbClr val="FFFFFF"/>
              </a:buClr>
              <a:buFontTx/>
              <a:buChar char="•"/>
            </a:pPr>
            <a:r>
              <a:rPr lang="en-US" altLang="en-US" sz="2400" b="1" smtClean="0">
                <a:solidFill>
                  <a:srgbClr val="FFFFFF"/>
                </a:solidFill>
                <a:latin typeface="Arial" pitchFamily="34" charset="0"/>
                <a:cs typeface="Arial" pitchFamily="34" charset="0"/>
              </a:rPr>
              <a:t>Advocacy Day offers a unique opportunity to pass on the lessons you have learned as an individual impacted by mental illness.</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z="2400" b="1" smtClean="0">
                <a:solidFill>
                  <a:srgbClr val="FFFFFF"/>
                </a:solidFill>
                <a:latin typeface="Arial" pitchFamily="34" charset="0"/>
                <a:cs typeface="Arial" pitchFamily="34" charset="0"/>
              </a:rPr>
              <a:t>Elected Officials </a:t>
            </a:r>
            <a:r>
              <a:rPr lang="en-US" altLang="en-US" sz="2400" b="1" i="1" u="sng" smtClean="0">
                <a:solidFill>
                  <a:srgbClr val="FFFFFF"/>
                </a:solidFill>
                <a:latin typeface="Arial" pitchFamily="34" charset="0"/>
                <a:cs typeface="Arial" pitchFamily="34" charset="0"/>
              </a:rPr>
              <a:t>MUST</a:t>
            </a:r>
            <a:r>
              <a:rPr lang="en-US" altLang="en-US" sz="2400" b="1" smtClean="0">
                <a:solidFill>
                  <a:srgbClr val="FFFFFF"/>
                </a:solidFill>
                <a:latin typeface="Arial" pitchFamily="34" charset="0"/>
                <a:cs typeface="Arial" pitchFamily="34" charset="0"/>
              </a:rPr>
              <a:t> hear from you if we are to make a difference in the state of Maryland and in our communities.</a:t>
            </a:r>
          </a:p>
          <a:p>
            <a:pPr lvl="1" indent="-342900" algn="l" eaLnBrk="1" hangingPunct="1">
              <a:lnSpc>
                <a:spcPct val="95000"/>
              </a:lnSpc>
              <a:spcBef>
                <a:spcPct val="0"/>
              </a:spcBef>
              <a:buClr>
                <a:srgbClr val="FFFFFF"/>
              </a:buClr>
              <a:buFontTx/>
              <a:buChar char="•"/>
            </a:pPr>
            <a:endParaRPr lang="en-US" altLang="en-US" sz="1200" b="1" smtClean="0">
              <a:latin typeface="Arial" pitchFamily="34" charset="0"/>
              <a:cs typeface="Arial" pitchFamily="34" charset="0"/>
            </a:endParaRPr>
          </a:p>
          <a:p>
            <a:pPr lvl="1" indent="-342900" algn="l" eaLnBrk="1" hangingPunct="1">
              <a:lnSpc>
                <a:spcPct val="95000"/>
              </a:lnSpc>
              <a:spcBef>
                <a:spcPct val="0"/>
              </a:spcBef>
              <a:buClr>
                <a:srgbClr val="FFFFFF"/>
              </a:buClr>
              <a:buFontTx/>
              <a:buChar char="•"/>
            </a:pPr>
            <a:r>
              <a:rPr lang="en-US" altLang="en-US" sz="2400" b="1" smtClean="0">
                <a:latin typeface="Arial" pitchFamily="34" charset="0"/>
                <a:cs typeface="Arial" pitchFamily="34" charset="0"/>
              </a:rPr>
              <a:t>Why is it important to share your story? </a:t>
            </a:r>
            <a:r>
              <a:rPr lang="en-US" altLang="en-US" sz="2000" smtClean="0">
                <a:latin typeface="Arial" pitchFamily="34" charset="0"/>
                <a:cs typeface="Arial" pitchFamily="34" charset="0"/>
              </a:rPr>
              <a:t>Because treatment works and recovery is possible, especially when we feel we are valued as a whole person and our individual perspectives and needs are respected. Your story is the perfect way to share this concept with others, particularly policy makers.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10160000"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45435" y="457200"/>
            <a:ext cx="9677400" cy="6971139"/>
          </a:xfrm>
          <a:prstGeom prst="rect">
            <a:avLst/>
          </a:prstGeom>
          <a:noFill/>
          <a:ln>
            <a:noFill/>
          </a:ln>
          <a:effectLst/>
        </p:spPr>
        <p:txBody>
          <a:bodyPr>
            <a:spAutoFit/>
          </a:bodyPr>
          <a:lstStyle/>
          <a:p>
            <a:pPr algn="ctr">
              <a:defRPr/>
            </a:pPr>
            <a:r>
              <a:rPr lang="en-US" sz="4000" b="1" dirty="0">
                <a:ln w="12700">
                  <a:noFill/>
                  <a:prstDash val="solid"/>
                </a:ln>
                <a:solidFill>
                  <a:srgbClr val="FF0000"/>
                </a:solidFill>
              </a:rPr>
              <a:t>NAMI Maryland 2017 Advocacy Priorities </a:t>
            </a:r>
          </a:p>
          <a:p>
            <a:pPr algn="ctr">
              <a:defRPr/>
            </a:pPr>
            <a:endParaRPr lang="en-US" sz="9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defRPr/>
            </a:pPr>
            <a:r>
              <a:rPr lang="en-US" sz="1700" b="1" dirty="0">
                <a:solidFill>
                  <a:schemeClr val="bg2"/>
                </a:solidFill>
                <a:latin typeface="Arial" panose="020B0604020202020204" pitchFamily="34" charset="0"/>
                <a:cs typeface="Arial" panose="020B0604020202020204" pitchFamily="34" charset="0"/>
              </a:rPr>
              <a:t>At NAMI Maryland, we are acutely aware that access to comprehensive, quality mental health care can improve the lives of the more than one million Marylanders affected by mental illness. It is well past-due that Maryland’s elected officials and decision-makers make a genuine and sustainable investment in accessible and quality behavioral health inpatient and outpatient treatment and services. We all know too well that the h</a:t>
            </a:r>
            <a:r>
              <a:rPr lang="en-US" sz="1800" b="1" dirty="0">
                <a:solidFill>
                  <a:schemeClr val="bg2"/>
                </a:solidFill>
                <a:latin typeface="Arial" panose="020B0604020202020204" pitchFamily="34" charset="0"/>
                <a:cs typeface="Arial" panose="020B0604020202020204" pitchFamily="34" charset="0"/>
              </a:rPr>
              <a:t>igh cost of not treating mental illness vastly exceeds the cost of treatment. </a:t>
            </a:r>
          </a:p>
          <a:p>
            <a:pPr algn="ctr">
              <a:defRPr/>
            </a:pPr>
            <a:endParaRPr lang="en-US" sz="800" b="1" dirty="0">
              <a:latin typeface="Arial" panose="020B0604020202020204" pitchFamily="34" charset="0"/>
              <a:cs typeface="Arial" panose="020B0604020202020204" pitchFamily="34" charset="0"/>
            </a:endParaRPr>
          </a:p>
          <a:p>
            <a:pPr algn="ctr">
              <a:defRPr/>
            </a:pPr>
            <a:r>
              <a:rPr lang="en-US" sz="2000" b="1" i="1" dirty="0">
                <a:solidFill>
                  <a:srgbClr val="FF0000"/>
                </a:solidFill>
                <a:latin typeface="Arial" panose="020B0604020202020204" pitchFamily="34" charset="0"/>
                <a:cs typeface="Arial" panose="020B0604020202020204" pitchFamily="34" charset="0"/>
              </a:rPr>
              <a:t>In 2017, NAMI Maryland will lead advocacy efforts to improve access to timely and effective mental health treatment for individuals with mental illness and their families by focusing on the following advocacy priorities:</a:t>
            </a:r>
          </a:p>
          <a:p>
            <a:pPr algn="ctr">
              <a:defRPr/>
            </a:pPr>
            <a:endParaRPr lang="en-US" sz="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Protect and expand access to behavioral health treatment and services in the FY 2018 Behavioral Health and Medicaid Budgets.</a:t>
            </a:r>
          </a:p>
          <a:p>
            <a:pPr marL="285750" indent="-285750">
              <a:buFont typeface="Wingdings" panose="05000000000000000000" pitchFamily="2" charset="2"/>
              <a:buChar char="Ø"/>
              <a:defRPr/>
            </a:pPr>
            <a:endParaRPr lang="en-US" sz="1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Ensure insurance marketplace reforms include mental health and substance use disorder coverage in every health plan and at the same level (parity) as other health conditions. </a:t>
            </a:r>
          </a:p>
          <a:p>
            <a:pPr marL="285750" indent="-285750">
              <a:buFont typeface="Wingdings" panose="05000000000000000000" pitchFamily="2" charset="2"/>
              <a:buChar char="Ø"/>
              <a:defRPr/>
            </a:pPr>
            <a:endParaRPr lang="en-US" sz="1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Reduce legal barriers that disrupt access to timely and effective services for individuals with mental illness and their family members and/or caregivers.</a:t>
            </a:r>
          </a:p>
          <a:p>
            <a:pPr>
              <a:defRPr/>
            </a:pPr>
            <a:endParaRPr lang="en-US" sz="1000" strike="sngStrike"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Improve the criminal justice system’s response to individuals with mental illness and increase diversion efforts from criminal justice to community services.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sp>
        <p:nvSpPr>
          <p:cNvPr id="8196" name="Rectangle 2"/>
          <p:cNvSpPr>
            <a:spLocks noGrp="1" noChangeArrowheads="1"/>
          </p:cNvSpPr>
          <p:nvPr>
            <p:ph type="subTitle" idx="1"/>
          </p:nvPr>
        </p:nvSpPr>
        <p:spPr>
          <a:xfrm>
            <a:off x="401638" y="762000"/>
            <a:ext cx="9753600" cy="4537075"/>
          </a:xfrm>
        </p:spPr>
        <p:txBody>
          <a:bodyPr lIns="0" tIns="0" rIns="0" bIns="0"/>
          <a:lstStyle/>
          <a:p>
            <a:pPr algn="l">
              <a:defRPr/>
            </a:pPr>
            <a:r>
              <a:rPr lang="en-US" sz="2400" b="1" dirty="0" smtClean="0">
                <a:solidFill>
                  <a:srgbClr val="FFFF00"/>
                </a:solidFill>
                <a:latin typeface="Arial" panose="020B0604020202020204" pitchFamily="34" charset="0"/>
                <a:cs typeface="Arial" panose="020B0604020202020204" pitchFamily="34" charset="0"/>
              </a:rPr>
              <a:t>Protect </a:t>
            </a:r>
            <a:r>
              <a:rPr lang="en-US" sz="2400" b="1" dirty="0">
                <a:solidFill>
                  <a:srgbClr val="FFFF00"/>
                </a:solidFill>
                <a:latin typeface="Arial" panose="020B0604020202020204" pitchFamily="34" charset="0"/>
                <a:cs typeface="Arial" panose="020B0604020202020204" pitchFamily="34" charset="0"/>
              </a:rPr>
              <a:t>and expand access to timely and effective mental </a:t>
            </a:r>
            <a:r>
              <a:rPr lang="en-US" sz="2400" b="1" dirty="0" smtClean="0">
                <a:solidFill>
                  <a:srgbClr val="FFFF00"/>
                </a:solidFill>
                <a:latin typeface="Arial" panose="020B0604020202020204" pitchFamily="34" charset="0"/>
                <a:cs typeface="Arial" panose="020B0604020202020204" pitchFamily="34" charset="0"/>
              </a:rPr>
              <a:t>health </a:t>
            </a:r>
            <a:r>
              <a:rPr lang="en-US" sz="2400" b="1" dirty="0">
                <a:solidFill>
                  <a:srgbClr val="FFFF00"/>
                </a:solidFill>
                <a:latin typeface="Arial" panose="020B0604020202020204" pitchFamily="34" charset="0"/>
                <a:cs typeface="Arial" panose="020B0604020202020204" pitchFamily="34" charset="0"/>
              </a:rPr>
              <a:t>treatment and services in the </a:t>
            </a:r>
            <a:r>
              <a:rPr lang="en-US" sz="2400" b="1" dirty="0" smtClean="0">
                <a:solidFill>
                  <a:srgbClr val="FFFF00"/>
                </a:solidFill>
                <a:latin typeface="Arial" panose="020B0604020202020204" pitchFamily="34" charset="0"/>
                <a:cs typeface="Arial" panose="020B0604020202020204" pitchFamily="34" charset="0"/>
              </a:rPr>
              <a:t>FY2018 </a:t>
            </a:r>
            <a:r>
              <a:rPr lang="en-US" sz="2400" b="1" dirty="0">
                <a:solidFill>
                  <a:srgbClr val="FFFF00"/>
                </a:solidFill>
                <a:latin typeface="Arial" panose="020B0604020202020204" pitchFamily="34" charset="0"/>
                <a:cs typeface="Arial" panose="020B0604020202020204" pitchFamily="34" charset="0"/>
              </a:rPr>
              <a:t>Behavioral </a:t>
            </a:r>
            <a:r>
              <a:rPr lang="en-US" sz="2400" b="1" dirty="0" smtClean="0">
                <a:solidFill>
                  <a:srgbClr val="FFFF00"/>
                </a:solidFill>
                <a:latin typeface="Arial" panose="020B0604020202020204" pitchFamily="34" charset="0"/>
                <a:cs typeface="Arial" panose="020B0604020202020204" pitchFamily="34" charset="0"/>
              </a:rPr>
              <a:t>Health </a:t>
            </a:r>
            <a:r>
              <a:rPr lang="en-US" sz="2400" b="1" dirty="0">
                <a:solidFill>
                  <a:srgbClr val="FFFF00"/>
                </a:solidFill>
                <a:latin typeface="Arial" panose="020B0604020202020204" pitchFamily="34" charset="0"/>
                <a:cs typeface="Arial" panose="020B0604020202020204" pitchFamily="34" charset="0"/>
              </a:rPr>
              <a:t>and Medicaid </a:t>
            </a:r>
            <a:r>
              <a:rPr lang="en-US" sz="2400" b="1" dirty="0" smtClean="0">
                <a:solidFill>
                  <a:srgbClr val="FFFF00"/>
                </a:solidFill>
                <a:latin typeface="Arial" panose="020B0604020202020204" pitchFamily="34" charset="0"/>
                <a:cs typeface="Arial" panose="020B0604020202020204" pitchFamily="34" charset="0"/>
              </a:rPr>
              <a:t>Budget</a:t>
            </a:r>
            <a:endParaRPr lang="en-US" sz="2400" b="1" dirty="0" smtClean="0">
              <a:solidFill>
                <a:schemeClr val="bg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defRPr/>
            </a:pPr>
            <a:r>
              <a:rPr lang="en-US" sz="2400" b="1" dirty="0">
                <a:solidFill>
                  <a:srgbClr val="FFFF00"/>
                </a:solidFill>
              </a:rPr>
              <a:t>Governor’s </a:t>
            </a:r>
            <a:r>
              <a:rPr lang="en-US" sz="2400" b="1" dirty="0" smtClean="0">
                <a:solidFill>
                  <a:srgbClr val="FFFF00"/>
                </a:solidFill>
              </a:rPr>
              <a:t>FY2018 </a:t>
            </a:r>
            <a:r>
              <a:rPr lang="en-US" sz="2400" b="1" dirty="0">
                <a:solidFill>
                  <a:srgbClr val="FFFF00"/>
                </a:solidFill>
              </a:rPr>
              <a:t>budget </a:t>
            </a:r>
            <a:r>
              <a:rPr lang="en-US" sz="2400" b="1" dirty="0" smtClean="0">
                <a:solidFill>
                  <a:srgbClr val="FFFF00"/>
                </a:solidFill>
              </a:rPr>
              <a:t>                                                            </a:t>
            </a:r>
            <a:r>
              <a:rPr lang="en-US" sz="2200" b="1" dirty="0" smtClean="0"/>
              <a:t>Legislators </a:t>
            </a:r>
            <a:r>
              <a:rPr lang="en-US" sz="2200" b="1" dirty="0"/>
              <a:t>should support the 2% increase for behavioral health </a:t>
            </a:r>
            <a:r>
              <a:rPr lang="en-US" sz="2200" b="1" dirty="0" smtClean="0"/>
              <a:t>providers.</a:t>
            </a:r>
          </a:p>
          <a:p>
            <a:pPr marL="800100" lvl="1" indent="-342900" algn="l">
              <a:buFont typeface="Arial" panose="020B0604020202020204" pitchFamily="34" charset="0"/>
              <a:buChar char="•"/>
              <a:defRPr/>
            </a:pPr>
            <a:r>
              <a:rPr lang="en-US" sz="2400" b="1" dirty="0">
                <a:solidFill>
                  <a:srgbClr val="FFFF00"/>
                </a:solidFill>
              </a:rPr>
              <a:t>The Keep the Door Open Act </a:t>
            </a:r>
            <a:r>
              <a:rPr lang="en-US" sz="2400" b="1" dirty="0" smtClean="0">
                <a:solidFill>
                  <a:srgbClr val="FFFF00"/>
                </a:solidFill>
              </a:rPr>
              <a:t>                                                   </a:t>
            </a:r>
            <a:r>
              <a:rPr lang="en-US" sz="2400" b="1" i="1" dirty="0" smtClean="0">
                <a:solidFill>
                  <a:schemeClr val="tx2"/>
                </a:solidFill>
              </a:rPr>
              <a:t>SB476(Senator Guzzone)/HB580(Delegate Hayes): </a:t>
            </a:r>
            <a:r>
              <a:rPr lang="en-US" sz="2200" b="1" dirty="0"/>
              <a:t>This bill </a:t>
            </a:r>
            <a:r>
              <a:rPr lang="en-US" sz="2200" b="1" dirty="0" smtClean="0"/>
              <a:t>mandates the </a:t>
            </a:r>
            <a:r>
              <a:rPr lang="en-US" sz="2200" b="1" dirty="0"/>
              <a:t>Governor’s proposed budget for </a:t>
            </a:r>
            <a:r>
              <a:rPr lang="en-US" sz="2200" b="1" dirty="0" smtClean="0"/>
              <a:t>FY19 </a:t>
            </a:r>
            <a:r>
              <a:rPr lang="en-US" sz="2200" b="1" dirty="0"/>
              <a:t>and each year thereafter to include rate adjustments for community </a:t>
            </a:r>
            <a:r>
              <a:rPr lang="en-US" sz="2200" b="1" dirty="0" smtClean="0"/>
              <a:t>providers (Based on the 2018 2% rate increase). The </a:t>
            </a:r>
            <a:r>
              <a:rPr lang="en-US" sz="2200" b="1" dirty="0"/>
              <a:t>rate adjustment must equal the average annual percentage change in the Consumer Price Index (</a:t>
            </a:r>
            <a:r>
              <a:rPr lang="en-US" sz="2200" b="1" dirty="0" smtClean="0"/>
              <a:t>CPI). This bill helps hospitals </a:t>
            </a:r>
            <a:r>
              <a:rPr lang="en-US" sz="2200" b="1" dirty="0"/>
              <a:t>and clinics keep their dedicated behavioral healthcare professionals by ensuring fair and stable provider rates. For too long, these medical providers have been asked to do more with less, and many are at their breaking point</a:t>
            </a:r>
            <a:r>
              <a:rPr lang="en-US" sz="2200" b="1" dirty="0" smtClean="0"/>
              <a:t>.</a:t>
            </a:r>
          </a:p>
          <a:p>
            <a:pPr marL="800100" lvl="1" indent="-342900" algn="l">
              <a:buFont typeface="Arial" panose="020B0604020202020204" pitchFamily="34" charset="0"/>
              <a:buChar char="•"/>
              <a:defRPr/>
            </a:pPr>
            <a:endParaRPr lang="en-US" sz="1000" b="1" dirty="0" smtClean="0"/>
          </a:p>
          <a:p>
            <a:pPr lvl="1" algn="l">
              <a:defRPr/>
            </a:pPr>
            <a:r>
              <a:rPr lang="en-US" sz="2400" dirty="0" smtClean="0">
                <a:solidFill>
                  <a:srgbClr val="FFFF00"/>
                </a:solidFill>
              </a:rPr>
              <a:t>	</a:t>
            </a:r>
            <a:r>
              <a:rPr lang="en-US" sz="2400" b="1" dirty="0" smtClean="0">
                <a:solidFill>
                  <a:srgbClr val="FFFF00"/>
                </a:solidFill>
              </a:rPr>
              <a:t>(There have only been </a:t>
            </a:r>
            <a:r>
              <a:rPr lang="en-US" sz="2400" b="1" dirty="0">
                <a:solidFill>
                  <a:srgbClr val="FFFF00"/>
                </a:solidFill>
              </a:rPr>
              <a:t>7</a:t>
            </a:r>
            <a:r>
              <a:rPr lang="en-US" sz="2400" b="1" dirty="0" smtClean="0">
                <a:solidFill>
                  <a:srgbClr val="FFFF00"/>
                </a:solidFill>
              </a:rPr>
              <a:t> rate increases </a:t>
            </a:r>
            <a:r>
              <a:rPr lang="en-US" sz="2400" b="1" dirty="0">
                <a:solidFill>
                  <a:srgbClr val="FFFF00"/>
                </a:solidFill>
              </a:rPr>
              <a:t>over the </a:t>
            </a:r>
            <a:r>
              <a:rPr lang="en-US" sz="2400" b="1" dirty="0" smtClean="0">
                <a:solidFill>
                  <a:srgbClr val="FFFF00"/>
                </a:solidFill>
              </a:rPr>
              <a:t>last 20 years!!)</a:t>
            </a:r>
            <a:endParaRPr lang="en-US" sz="2400" b="1" dirty="0">
              <a:solidFill>
                <a:srgbClr val="FFFF00"/>
              </a:solidFill>
            </a:endParaRPr>
          </a:p>
          <a:p>
            <a:pPr marL="800100" lvl="1" indent="-342900" algn="l">
              <a:buFont typeface="Arial" panose="020B0604020202020204" pitchFamily="34" charset="0"/>
              <a:buChar char="•"/>
              <a:defRPr/>
            </a:pPr>
            <a:endParaRPr lang="en-US" sz="1800" b="1" dirty="0" smtClean="0">
              <a:solidFill>
                <a:schemeClr val="bg1"/>
              </a:solidFill>
            </a:endParaRPr>
          </a:p>
          <a:p>
            <a:pPr algn="l">
              <a:defRPr/>
            </a:pPr>
            <a:endParaRPr lang="en-US" sz="800" b="1" dirty="0" smtClean="0">
              <a:solidFill>
                <a:schemeClr val="bg1"/>
              </a:solidFill>
            </a:endParaRPr>
          </a:p>
        </p:txBody>
      </p:sp>
      <p:pic>
        <p:nvPicPr>
          <p:cNvPr id="102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10160000"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TotalTime>
  <Words>2630</Words>
  <Application>Microsoft Office PowerPoint</Application>
  <PresentationFormat>Custom</PresentationFormat>
  <Paragraphs>296</Paragraphs>
  <Slides>27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Times New Roman</vt:lpstr>
      <vt:lpstr>Arial</vt:lpstr>
      <vt:lpstr>Wingdings</vt:lpstr>
      <vt:lpstr>ITC Franklin Gothic Book</vt:lpstr>
      <vt:lpstr>MS PGothic</vt:lpstr>
      <vt:lpstr>Courier New</vt:lpstr>
      <vt:lpstr>Default Design</vt:lpstr>
      <vt:lpstr>Advocacy Day 2017: Preparing to Make a Difference</vt:lpstr>
      <vt:lpstr>First, A Request</vt:lpstr>
      <vt:lpstr>Today’s Presenter</vt:lpstr>
      <vt:lpstr>Webinar Agenda</vt:lpstr>
      <vt:lpstr>The Legislative Session</vt:lpstr>
      <vt:lpstr>What Is Advocacy Day?</vt:lpstr>
      <vt:lpstr>Why Participate?</vt:lpstr>
      <vt:lpstr>PowerPoint Presentation</vt:lpstr>
      <vt:lpstr>PowerPoint Presentation</vt:lpstr>
      <vt:lpstr>PowerPoint Presentation</vt:lpstr>
      <vt:lpstr>FINAL Message</vt:lpstr>
      <vt:lpstr>PowerPoint Presentation</vt:lpstr>
      <vt:lpstr>PowerPoint Presentation</vt:lpstr>
      <vt:lpstr>PowerPoint Presentation</vt:lpstr>
      <vt:lpstr>PowerPoint Presentation</vt:lpstr>
      <vt:lpstr>PowerPoint Presentation</vt:lpstr>
      <vt:lpstr>PowerPoint Presentation</vt:lpstr>
      <vt:lpstr>Before Advocacy Day</vt:lpstr>
      <vt:lpstr>During Advocacy Day: Basics</vt:lpstr>
      <vt:lpstr>During Advocacy Day: Morning</vt:lpstr>
      <vt:lpstr>During Advocacy Day: Meetings</vt:lpstr>
      <vt:lpstr>PowerPoint Presentation</vt:lpstr>
      <vt:lpstr>After Advocacy Day</vt:lpstr>
      <vt:lpstr>The County Level</vt:lpstr>
      <vt:lpstr>Crucial Resources</vt:lpstr>
      <vt:lpstr>Any Questions?</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Jessica Honke</cp:lastModifiedBy>
  <cp:revision>68</cp:revision>
  <cp:lastPrinted>2015-01-29T02:32:37Z</cp:lastPrinted>
  <dcterms:created xsi:type="dcterms:W3CDTF">2004-05-06T09:28:21Z</dcterms:created>
  <dcterms:modified xsi:type="dcterms:W3CDTF">2017-02-22T16:40:44Z</dcterms:modified>
</cp:coreProperties>
</file>